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12_4828E6C9.xml" ContentType="application/vnd.ms-powerpoint.comments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82" r:id="rId3"/>
    <p:sldId id="256" r:id="rId4"/>
    <p:sldId id="278" r:id="rId5"/>
    <p:sldId id="276" r:id="rId6"/>
    <p:sldId id="286" r:id="rId7"/>
    <p:sldId id="285" r:id="rId8"/>
    <p:sldId id="281" r:id="rId9"/>
    <p:sldId id="280" r:id="rId10"/>
    <p:sldId id="268" r:id="rId11"/>
    <p:sldId id="271" r:id="rId12"/>
    <p:sldId id="287" r:id="rId13"/>
    <p:sldId id="272" r:id="rId14"/>
    <p:sldId id="277" r:id="rId15"/>
    <p:sldId id="273" r:id="rId16"/>
    <p:sldId id="274" r:id="rId17"/>
    <p:sldId id="275" r:id="rId18"/>
    <p:sldId id="284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71DD31-01E1-9873-4026-E1C1E138AF31}" name="Mia Mandić" initials="MM" userId="S::mia.mandic@profil-klett.hr::51db708b-eda5-4862-bc19-ba1224f656c1" providerId="AD"/>
  <p188:author id="{2B52114B-7B54-4B23-4535-7FBDFA70FBBD}" name="Natalija" initials="N" userId="Natalij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7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modernComment_112_4828E6C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3D8EA55-B397-419B-BF37-83049D306C52}" authorId="{3371DD31-01E1-9873-4026-E1C1E138AF31}" created="2022-11-30T09:58:27.83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10640073" sldId="274"/>
      <ac:spMk id="5" creationId="{C7406F7B-3559-A86C-3218-0852B7C80000}"/>
      <ac:txMk cp="317" len="18">
        <ac:context len="348" hash="1728619967"/>
      </ac:txMk>
    </ac:txMkLst>
    <p188:pos x="7188131" y="2681446"/>
    <p188:replyLst>
      <p188:reply id="{68F0A9DC-E258-44B0-B326-443E39D6F0B2}" authorId="{2B52114B-7B54-4B23-4535-7FBDFA70FBBD}" created="2022-12-01T07:48:31.821">
        <p188:txBody>
          <a:bodyPr/>
          <a:lstStyle/>
          <a:p>
            <a:r>
              <a:rPr lang="en-GB"/>
              <a:t>To je u principu zajednička platforma koju smo koristili u nastavi na daljinu. Mislim da većina je većina škola koristila Teams, no zaista je jako raznoliko.</a:t>
            </a:r>
          </a:p>
        </p188:txBody>
      </p188:reply>
    </p188:replyLst>
    <p188:txBody>
      <a:bodyPr/>
      <a:lstStyle/>
      <a:p>
        <a:r>
          <a:rPr lang="en-US"/>
          <a:t>Možete li tu staviti prijedlog aplikacije za portfolio? Neku provjerenu koju Vi koristite. I možda poveznicu na You Tube tutorial korištenja?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E6441-618C-45DE-89BB-EECC42939FFA}" type="datetimeFigureOut">
              <a:rPr lang="hr-HR" smtClean="0"/>
              <a:t>19.1.2023.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36548-8A11-4E13-BFDE-CB5FFD72ED6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609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36548-8A11-4E13-BFDE-CB5FFD72ED64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636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Source</a:t>
            </a:r>
            <a:r>
              <a:rPr lang="hr-HR" dirty="0"/>
              <a:t>: Oxford </a:t>
            </a:r>
            <a:r>
              <a:rPr lang="hr-HR" dirty="0" err="1"/>
              <a:t>Teachers</a:t>
            </a:r>
            <a:r>
              <a:rPr lang="hr-HR"/>
              <a:t>’ Club at http</a:t>
            </a:r>
            <a:r>
              <a:rPr lang="hr-HR" dirty="0"/>
              <a:t>://bit.ly/3GVslnk </a:t>
            </a:r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36548-8A11-4E13-BFDE-CB5FFD72ED64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6087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9C4DDF-E4FC-BBE0-E0AD-7073B37258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3FBCEA-160E-1FB8-2824-D552A83C04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 dirty="0"/>
              <a:t>Photo credit: https://www.vecteezy.com/vector-art/1220888-the-world-belongs-to-those-who-read-quote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701A6-07AA-91B0-086A-70494220DF8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E9E9C4-3465-4EEA-B867-8C9DA034AE61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1A0B3-0E25-F92F-3890-EA2553DB4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21FF3-C1DA-DB0F-6F1F-4D89A20D5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60873-D78D-384F-DA19-CEAD544DB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92A1-005D-4FC2-8E2D-DAAC25363EC0}" type="datetimeFigureOut">
              <a:rPr lang="hr-HR" smtClean="0"/>
              <a:t>19.1.2023.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FEB79-ED32-A4C5-F36E-E7F483E86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3E279-2E30-3321-6F34-7F6C157E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EC52-94D3-4C1A-85FC-FFCF7429215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72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32ABE-BE73-92DA-0C9C-FCE2739A1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1D487-CF61-F698-3CB4-277131F5D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173D7-8C9F-E962-A643-13A422E73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92A1-005D-4FC2-8E2D-DAAC25363EC0}" type="datetimeFigureOut">
              <a:rPr lang="hr-HR" smtClean="0"/>
              <a:t>19.1.2023.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9B4A0-4C2B-70F8-2B00-E16BAEFA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2E076-F60C-0766-25E8-237D6F9A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EC52-94D3-4C1A-85FC-FFCF7429215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133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541170-3A1B-1C22-913E-3A9C5E462F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D8C35-6868-033B-CAFB-04FE33AEF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E21F3-9205-041B-5E0E-8BF469F8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92A1-005D-4FC2-8E2D-DAAC25363EC0}" type="datetimeFigureOut">
              <a:rPr lang="hr-HR" smtClean="0"/>
              <a:t>19.1.2023.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24248-0FAB-77D5-9324-79A29129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8C36C-FD32-1539-ED21-425827C61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EC52-94D3-4C1A-85FC-FFCF7429215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528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B460-6B6B-5D9A-F9CE-E8F5A061030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EBE54-A7BF-2D3A-C6FD-9B35DCE1FCB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4987-9312-58E3-33CC-EE1DD01D2B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727D3B-700C-414A-B90E-CFEB81FBC69F}" type="datetime1">
              <a:rPr lang="hr-HR"/>
              <a:pPr lvl="0"/>
              <a:t>19.1.2023.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4EBED-4365-38C4-BB61-D4F5ADFB8D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A5728-B99B-4DBB-FC36-78897BD8C1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28A982-2F8C-44A4-84E5-674B4780C5FE}" type="slidenum"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932933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416E-4AF4-4F1B-FD7B-49E8DB204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8D780-4AC0-69BA-3410-ECA6D939C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5BC4C-D2BD-C5FE-DCFE-5926B6E6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92A1-005D-4FC2-8E2D-DAAC25363EC0}" type="datetimeFigureOut">
              <a:rPr lang="hr-HR" smtClean="0"/>
              <a:t>19.1.2023.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6BE02-9ED6-E372-F482-7A513B31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F7F95-CA2A-DD89-C8F1-F9CFD01E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EC52-94D3-4C1A-85FC-FFCF7429215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801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C5A80-C2C3-A4A8-BB04-19220827A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E0085-F48E-867A-237F-5B42B6AFC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E9DCC-2718-70D6-231D-3B3BA235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92A1-005D-4FC2-8E2D-DAAC25363EC0}" type="datetimeFigureOut">
              <a:rPr lang="hr-HR" smtClean="0"/>
              <a:t>19.1.2023.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4D2DB-5A09-DDDF-B7AD-EE6BB0EB7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41EFC-1419-7EF7-0001-D5EDCF0F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EC52-94D3-4C1A-85FC-FFCF7429215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873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16DC-D27C-ED1C-909A-1C0214CD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74DCF-C986-CE90-9576-075B71FDE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E2F7F-486F-5A07-8514-0D3DCFC2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94521-B4E8-AB67-BE51-83049CE3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92A1-005D-4FC2-8E2D-DAAC25363EC0}" type="datetimeFigureOut">
              <a:rPr lang="hr-HR" smtClean="0"/>
              <a:t>19.1.2023.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DC7ED-7E42-37C3-2371-1AD2FA58D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EE495-5FB8-F885-8FB3-2ED749EB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EC52-94D3-4C1A-85FC-FFCF7429215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644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9B6FE-4548-FF8D-46C1-B22A0D09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AE177-98B5-D80C-F70D-9350B06F7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56787-3D76-6395-1572-BBDD9749E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4504A-D55A-33C4-6FBA-FCC8A8F37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A9F037-80B9-CA8D-B2B2-94D63E7FA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293E8-B776-093C-F351-D8D8C2BA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92A1-005D-4FC2-8E2D-DAAC25363EC0}" type="datetimeFigureOut">
              <a:rPr lang="hr-HR" smtClean="0"/>
              <a:t>19.1.2023.</a:t>
            </a:fld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5A1CD1-2946-DBF7-403B-2AA5B5B1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2FEEFA-E1E5-60D7-EC25-B43C2189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EC52-94D3-4C1A-85FC-FFCF7429215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108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FBA75-CDC1-1C25-8951-DCB7099B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9A168-1409-FAEB-510B-ADCE384F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92A1-005D-4FC2-8E2D-DAAC25363EC0}" type="datetimeFigureOut">
              <a:rPr lang="hr-HR" smtClean="0"/>
              <a:t>19.1.2023.</a:t>
            </a:fld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4CF0B-2272-2DFF-B826-19783191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3FB8B-4297-DC73-D9CB-D535D18F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EC52-94D3-4C1A-85FC-FFCF7429215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975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0A5FBF-6048-88D1-C455-69EEFC1A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92A1-005D-4FC2-8E2D-DAAC25363EC0}" type="datetimeFigureOut">
              <a:rPr lang="hr-HR" smtClean="0"/>
              <a:t>19.1.2023.</a:t>
            </a:fld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A54A24-9367-25FA-9368-AAE1E2CE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C9A51-6E93-A131-35F3-81B8663A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EC52-94D3-4C1A-85FC-FFCF7429215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386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335B5-DB7E-FA7D-80C4-04EF105A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90AA8-BFFF-3EDF-3F45-43A2F08FD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AF7BA-39F4-A11C-75E5-24D9E5EC0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87587-EC10-B120-C460-B41EA6E2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92A1-005D-4FC2-8E2D-DAAC25363EC0}" type="datetimeFigureOut">
              <a:rPr lang="hr-HR" smtClean="0"/>
              <a:t>19.1.2023.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02946-66C1-B69C-0106-E64AEEBE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8F865-5F87-6EB4-1C92-FB1AB010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EC52-94D3-4C1A-85FC-FFCF7429215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704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B51F-7953-1788-0A35-F4697FF5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EAF11F-2CF8-9302-FB23-FB9A203470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83BBC-4EE1-96E8-B0FE-F51431C4B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1C6FC-FC25-A872-9ACE-750B77A75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92A1-005D-4FC2-8E2D-DAAC25363EC0}" type="datetimeFigureOut">
              <a:rPr lang="hr-HR" smtClean="0"/>
              <a:t>19.1.2023.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5F18C-C5F0-FF90-5608-A220B9557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BA785-5016-3465-6AFC-672F2078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EC52-94D3-4C1A-85FC-FFCF7429215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48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BE507D-00AB-F437-A971-8479680D3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79E2F-C1E2-7C10-7B84-B67363A75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37AAC-DC35-B2ED-F5F9-8C3545640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492A1-005D-4FC2-8E2D-DAAC25363EC0}" type="datetimeFigureOut">
              <a:rPr lang="hr-HR" smtClean="0"/>
              <a:t>19.1.2023.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9A2D2-C411-4799-6874-2CF4D6DB0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46D6C-A820-5D0E-512B-D645AEFB5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FEC52-94D3-4C1A-85FC-FFCF7429215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737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0EB5A-75DD-B584-59C3-C01CC42D76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DCFCB-5556-2F7B-E670-A6AED464DF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6F797-FBA9-EE9A-2355-59ACA3D0BD9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68910F7-4082-4772-8236-F3DC27FD3558}" type="datetime1">
              <a:rPr lang="hr-HR"/>
              <a:pPr lvl="0"/>
              <a:t>19.1.2023.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D27B6-D3DA-D74C-0ABF-9B66531646E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E3B97-8C29-4E5D-0C7E-B279C60CFCF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5DFBC27-0D37-4E75-B5C4-1914A11E94C8}" type="slidenum"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802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microsoft.com/office/2018/10/relationships/comments" Target="../comments/modernComment_112_4828E6C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4C4C-E9A0-3725-FAF1-EE46D1B44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6" y="1122363"/>
            <a:ext cx="7480571" cy="23876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52FA-A031-5269-98FE-71B3375AB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2382" y="3602038"/>
            <a:ext cx="5826869" cy="165576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698CF6E-99F9-41C8-B365-3D5896C43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631" y="961534"/>
            <a:ext cx="7736926" cy="51215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D8BF43B-AE7D-4EFE-8F66-7542962BB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499" y="1030288"/>
            <a:ext cx="5353053" cy="75247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39790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AB4B4934-9B89-1CB9-A2B5-4BB86C42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72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Include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82290BB7-71B7-0E50-8872-5B95F8594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52" y="1545995"/>
            <a:ext cx="7645138" cy="4487159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hr-HR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presentation should include the following: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book did you choose (title, author, genre, level)? </a:t>
            </a:r>
            <a:endParaRPr lang="hr-HR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6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BRIEFLY </a:t>
            </a:r>
            <a:r>
              <a:rPr lang="en-GB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 the author. </a:t>
            </a:r>
            <a:endParaRPr lang="hr-HR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</a:t>
            </a:r>
            <a:r>
              <a:rPr lang="en-GB" sz="6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</a:t>
            </a:r>
            <a:r>
              <a:rPr lang="en-GB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presentation of the plo</a:t>
            </a:r>
            <a:r>
              <a:rPr lang="hr-H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(</a:t>
            </a:r>
            <a:r>
              <a:rPr lang="hr-HR" sz="6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2-3 sentences!</a:t>
            </a:r>
            <a:r>
              <a:rPr lang="hr-HR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hr-HR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aspects would you point out</a:t>
            </a:r>
            <a:r>
              <a:rPr lang="hr-H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(e.g. characters, plot, language etc.)</a:t>
            </a:r>
            <a:r>
              <a:rPr lang="en-GB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hr-HR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hr-HR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you recommend the book? Why? Why not?</a:t>
            </a:r>
            <a:endParaRPr lang="hr-HR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 your </a:t>
            </a:r>
            <a:r>
              <a:rPr lang="hr-HR" sz="6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6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onthly </a:t>
            </a:r>
            <a:r>
              <a:rPr lang="hr-HR" sz="6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6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eport </a:t>
            </a:r>
            <a:r>
              <a:rPr lang="hr-HR" sz="6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6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 </a:t>
            </a:r>
            <a:r>
              <a:rPr lang="hr-HR" sz="6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sz="6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ection</a:t>
            </a:r>
            <a:r>
              <a:rPr lang="en-GB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digital features did you use</a:t>
            </a:r>
            <a:r>
              <a:rPr lang="en-GB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while reading</a:t>
            </a:r>
            <a:r>
              <a:rPr lang="hr-H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 out </a:t>
            </a:r>
            <a:r>
              <a:rPr lang="hr-H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or two </a:t>
            </a:r>
            <a:r>
              <a:rPr lang="en-GB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 you liked and/or feel you have benefited from such a reading experience.</a:t>
            </a:r>
            <a:r>
              <a:rPr lang="hr-H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48431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AB4B4934-9B89-1CB9-A2B5-4BB86C42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4" y="452284"/>
            <a:ext cx="9289026" cy="1219551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err="1"/>
              <a:t>Tips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Tricks</a:t>
            </a:r>
            <a:r>
              <a:rPr lang="hr-HR" dirty="0"/>
              <a:t> for a </a:t>
            </a:r>
            <a:r>
              <a:rPr lang="hr-HR" dirty="0" err="1"/>
              <a:t>successful</a:t>
            </a:r>
            <a:r>
              <a:rPr lang="hr-HR" dirty="0"/>
              <a:t> </a:t>
            </a:r>
            <a:r>
              <a:rPr lang="hr-HR" dirty="0" err="1"/>
              <a:t>presentation</a:t>
            </a:r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82290BB7-71B7-0E50-8872-5B95F8594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302" y="2123768"/>
            <a:ext cx="7295537" cy="35002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dirty="0" err="1"/>
              <a:t>keep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text</a:t>
            </a:r>
            <a:r>
              <a:rPr lang="hr-HR" sz="2000" dirty="0"/>
              <a:t> on </a:t>
            </a:r>
            <a:r>
              <a:rPr lang="hr-HR" sz="2000" dirty="0" err="1"/>
              <a:t>slides</a:t>
            </a:r>
            <a:r>
              <a:rPr lang="hr-HR" sz="2000" dirty="0"/>
              <a:t> short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dirty="0" err="1"/>
              <a:t>stick</a:t>
            </a:r>
            <a:r>
              <a:rPr lang="hr-HR" sz="2000" dirty="0"/>
              <a:t> to one </a:t>
            </a:r>
            <a:r>
              <a:rPr lang="hr-HR" sz="2000" dirty="0" err="1"/>
              <a:t>idea</a:t>
            </a:r>
            <a:r>
              <a:rPr lang="hr-HR" sz="2000" dirty="0"/>
              <a:t> per </a:t>
            </a:r>
            <a:r>
              <a:rPr lang="hr-HR" sz="2000" dirty="0" err="1"/>
              <a:t>slide</a:t>
            </a:r>
            <a:endParaRPr lang="hr-HR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dirty="0" err="1"/>
              <a:t>include</a:t>
            </a:r>
            <a:r>
              <a:rPr lang="hr-HR" sz="2000" dirty="0"/>
              <a:t> </a:t>
            </a:r>
            <a:r>
              <a:rPr lang="hr-HR" sz="2000" dirty="0" err="1"/>
              <a:t>powerful</a:t>
            </a:r>
            <a:r>
              <a:rPr lang="hr-HR" sz="2000" dirty="0"/>
              <a:t> </a:t>
            </a:r>
            <a:r>
              <a:rPr lang="hr-HR" sz="2000" dirty="0" err="1"/>
              <a:t>visuals</a:t>
            </a:r>
            <a:endParaRPr lang="hr-HR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dirty="0" err="1"/>
              <a:t>don’t</a:t>
            </a:r>
            <a:r>
              <a:rPr lang="hr-HR" sz="2000" dirty="0"/>
              <a:t> use </a:t>
            </a:r>
            <a:r>
              <a:rPr lang="hr-HR" sz="2000" dirty="0" err="1"/>
              <a:t>slides</a:t>
            </a:r>
            <a:r>
              <a:rPr lang="hr-HR" sz="2000" dirty="0"/>
              <a:t> as notes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dirty="0" err="1"/>
              <a:t>check</a:t>
            </a:r>
            <a:r>
              <a:rPr lang="hr-HR" sz="2000" dirty="0"/>
              <a:t> </a:t>
            </a:r>
            <a:r>
              <a:rPr lang="hr-HR" sz="2000" dirty="0" err="1"/>
              <a:t>spelling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grammar</a:t>
            </a:r>
            <a:endParaRPr lang="hr-HR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dirty="0" err="1"/>
              <a:t>keep</a:t>
            </a:r>
            <a:r>
              <a:rPr lang="hr-HR" sz="2000" dirty="0"/>
              <a:t> </a:t>
            </a:r>
            <a:r>
              <a:rPr lang="hr-HR" sz="2000" dirty="0" err="1"/>
              <a:t>an</a:t>
            </a:r>
            <a:r>
              <a:rPr lang="hr-HR" sz="2000" dirty="0"/>
              <a:t> </a:t>
            </a:r>
            <a:r>
              <a:rPr lang="hr-HR" sz="2000" dirty="0" err="1"/>
              <a:t>eye</a:t>
            </a:r>
            <a:r>
              <a:rPr lang="hr-HR" sz="2000" dirty="0"/>
              <a:t> </a:t>
            </a:r>
            <a:r>
              <a:rPr lang="hr-HR" sz="2000" dirty="0" err="1"/>
              <a:t>contact</a:t>
            </a:r>
            <a:endParaRPr lang="hr-HR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dirty="0"/>
              <a:t>u</a:t>
            </a:r>
            <a:r>
              <a:rPr lang="hr-HR" sz="2000"/>
              <a:t>se </a:t>
            </a:r>
            <a:r>
              <a:rPr lang="hr-HR" sz="2000" dirty="0" err="1"/>
              <a:t>signposting</a:t>
            </a:r>
            <a:r>
              <a:rPr lang="hr-HR" sz="2000" dirty="0"/>
              <a:t> </a:t>
            </a:r>
            <a:r>
              <a:rPr lang="hr-HR" sz="2000" dirty="0" err="1"/>
              <a:t>language</a:t>
            </a:r>
            <a:endParaRPr lang="hr-HR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8128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51BF70E-8B1E-BC21-1A30-C9F28753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Design a rubric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F4EE1ECC-530F-C4C8-8B79-73C8C53A9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84" y="1904214"/>
            <a:ext cx="7635711" cy="427274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smaller groups students 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ake a list of 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think are important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delivering a presentation. Th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 should consider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content and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teacher helps s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tudents 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criteria and 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esign a rubric for assessing a presentation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 can use the rubric presented on the next slide. Make any necessary changes to suit your context. The rubric can later be used for a summative assessment. </a:t>
            </a:r>
            <a:endParaRPr lang="hr-H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9061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51BF70E-8B1E-BC21-1A30-C9F28753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Oral presentation rubric</a:t>
            </a:r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6020F1B5-2F6A-024C-67EC-598248C9F4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040171"/>
              </p:ext>
            </p:extLst>
          </p:nvPr>
        </p:nvGraphicFramePr>
        <p:xfrm>
          <a:off x="1847655" y="1611986"/>
          <a:ext cx="7437748" cy="4242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6401">
                  <a:extLst>
                    <a:ext uri="{9D8B030D-6E8A-4147-A177-3AD203B41FA5}">
                      <a16:colId xmlns:a16="http://schemas.microsoft.com/office/drawing/2014/main" val="991165051"/>
                    </a:ext>
                  </a:extLst>
                </a:gridCol>
                <a:gridCol w="1485578">
                  <a:extLst>
                    <a:ext uri="{9D8B030D-6E8A-4147-A177-3AD203B41FA5}">
                      <a16:colId xmlns:a16="http://schemas.microsoft.com/office/drawing/2014/main" val="3715698976"/>
                    </a:ext>
                  </a:extLst>
                </a:gridCol>
                <a:gridCol w="1499533">
                  <a:extLst>
                    <a:ext uri="{9D8B030D-6E8A-4147-A177-3AD203B41FA5}">
                      <a16:colId xmlns:a16="http://schemas.microsoft.com/office/drawing/2014/main" val="1442409800"/>
                    </a:ext>
                  </a:extLst>
                </a:gridCol>
                <a:gridCol w="1483118">
                  <a:extLst>
                    <a:ext uri="{9D8B030D-6E8A-4147-A177-3AD203B41FA5}">
                      <a16:colId xmlns:a16="http://schemas.microsoft.com/office/drawing/2014/main" val="4028789403"/>
                    </a:ext>
                  </a:extLst>
                </a:gridCol>
                <a:gridCol w="1483118">
                  <a:extLst>
                    <a:ext uri="{9D8B030D-6E8A-4147-A177-3AD203B41FA5}">
                      <a16:colId xmlns:a16="http://schemas.microsoft.com/office/drawing/2014/main" val="698025176"/>
                    </a:ext>
                  </a:extLst>
                </a:gridCol>
              </a:tblGrid>
              <a:tr h="232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ORAL PRESENTATION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1 NEEDS IMPROVEMENT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FAIR (2)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GOOD (3)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EXCELLENT (5) 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extLst>
                  <a:ext uri="{0D108BD9-81ED-4DB2-BD59-A6C34878D82A}">
                    <a16:rowId xmlns:a16="http://schemas.microsoft.com/office/drawing/2014/main" val="512318419"/>
                  </a:ext>
                </a:extLst>
              </a:tr>
              <a:tr h="608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TASK COMPLETION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Only one or two prompts covered. Points are not developed.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Some prompts are missing. Prompts undeveloped.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All prompts covered, but unequally developed.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All 7 prompts covered and well developed.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extLst>
                  <a:ext uri="{0D108BD9-81ED-4DB2-BD59-A6C34878D82A}">
                    <a16:rowId xmlns:a16="http://schemas.microsoft.com/office/drawing/2014/main" val="2897227369"/>
                  </a:ext>
                </a:extLst>
              </a:tr>
              <a:tr h="921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ORGANIZATION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r-H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Presentation cannot be followed as there is no logical sequence. No use of signposting language.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Presentation is difficult to follow because of a sudden topic change. Partial use of signposting language.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Information is presented in a logical sequence. Successful efforts to use signposting language.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Information is presented in a logical and interesting sequence. Efficient use of signposting language.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extLst>
                  <a:ext uri="{0D108BD9-81ED-4DB2-BD59-A6C34878D82A}">
                    <a16:rowId xmlns:a16="http://schemas.microsoft.com/office/drawing/2014/main" val="862234"/>
                  </a:ext>
                </a:extLst>
              </a:tr>
              <a:tr h="1120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SPEAKING SKILLS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Student speaks quietly. Makes a lot of mistakes in pronunciation.</a:t>
                      </a:r>
                      <a:endParaRPr lang="hr-H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Student does not speak clearly. Some words are pronounced incorrectly.</a:t>
                      </a:r>
                      <a:endParaRPr lang="hr-HR" sz="8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Student speaks clearly. Only minor pronunciation mistakes. </a:t>
                      </a:r>
                      <a:endParaRPr lang="hr-HR" sz="8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 dirty="0">
                          <a:effectLst/>
                        </a:rPr>
                        <a:t>Student speaks clearly and pronounces correctly.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extLst>
                  <a:ext uri="{0D108BD9-81ED-4DB2-BD59-A6C34878D82A}">
                    <a16:rowId xmlns:a16="http://schemas.microsoft.com/office/drawing/2014/main" val="871320442"/>
                  </a:ext>
                </a:extLst>
              </a:tr>
              <a:tr h="608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EYE CONTACT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No eye contact.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Minimal eye contact. Presentation is read for the most part.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Consistent direct eye contact. Occasional reading from the notes.</a:t>
                      </a:r>
                      <a:endParaRPr lang="hr-HR" sz="8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Direct eye contact. Minimal or no reading from the notes.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extLst>
                  <a:ext uri="{0D108BD9-81ED-4DB2-BD59-A6C34878D82A}">
                    <a16:rowId xmlns:a16="http://schemas.microsoft.com/office/drawing/2014/main" val="984166460"/>
                  </a:ext>
                </a:extLst>
              </a:tr>
              <a:tr h="750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TIME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Student says only a few sentences.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 Student does not speak long enough.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 Students speaks too long.</a:t>
                      </a:r>
                      <a:endParaRPr lang="hr-HR" sz="8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Student speaks within the set time.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7" marR="48107" marT="0" marB="0"/>
                </a:tc>
                <a:extLst>
                  <a:ext uri="{0D108BD9-81ED-4DB2-BD59-A6C34878D82A}">
                    <a16:rowId xmlns:a16="http://schemas.microsoft.com/office/drawing/2014/main" val="1107586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694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A4CCB246-2127-1733-A860-563BACB1D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While reading</a:t>
            </a:r>
            <a:br>
              <a:rPr lang="hr-HR" dirty="0"/>
            </a:br>
            <a:r>
              <a:rPr lang="hr-HR" dirty="0"/>
              <a:t>(at home)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2D1066F1-2043-8F47-7F0B-B8CEADD76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179" y="2271859"/>
            <a:ext cx="7956224" cy="3591613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/>
              <a:t>Remind students they can opt for the following features while reading a book.</a:t>
            </a:r>
          </a:p>
          <a:p>
            <a:r>
              <a:rPr lang="hr-HR" sz="2400" dirty="0"/>
              <a:t>Dictionary </a:t>
            </a:r>
          </a:p>
          <a:p>
            <a:r>
              <a:rPr lang="hr-HR" sz="2400" dirty="0"/>
              <a:t>Vocabulary (keep record)</a:t>
            </a:r>
          </a:p>
          <a:p>
            <a:r>
              <a:rPr lang="hr-HR" sz="2400" dirty="0"/>
              <a:t>Pen (underline) </a:t>
            </a:r>
          </a:p>
          <a:p>
            <a:r>
              <a:rPr lang="hr-HR" sz="2400" dirty="0"/>
              <a:t>Read to me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42F1928-7127-1C6F-CE8E-2730B65D3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10" y="2786535"/>
            <a:ext cx="619443" cy="66154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33E389B-B6C8-33BB-1779-9D76C8434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90" y="3416105"/>
            <a:ext cx="619443" cy="5713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DF8C91F-0B0E-0A06-63A2-EEB1FFFB3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08" y="4021579"/>
            <a:ext cx="619443" cy="513512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688B73FE-81F1-CD88-4249-F7956B489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09" y="4569235"/>
            <a:ext cx="619443" cy="56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7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BF37DB5C-8DF5-8AA0-3820-480264C0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After reading</a:t>
            </a:r>
            <a:br>
              <a:rPr lang="hr-HR" dirty="0"/>
            </a:br>
            <a:r>
              <a:rPr lang="hr-HR" dirty="0"/>
              <a:t>(in class)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C7406F7B-3559-A86C-3218-0852B7C80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008" y="2394407"/>
            <a:ext cx="7899662" cy="3346517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Delivering a presentation and Peer-Assessment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/>
              <a:t>Students take turns to deliver their presentations. 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/>
              <a:t>Their classmates listen and assess each presentation according to the rubric previously designed. 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/>
              <a:t>In smaller groups students discuss each presentation and give feedback.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/>
              <a:t>Students upload their presentations into their </a:t>
            </a:r>
            <a:r>
              <a:rPr lang="hr-HR" sz="2400" dirty="0" err="1"/>
              <a:t>digital</a:t>
            </a:r>
            <a:r>
              <a:rPr lang="hr-HR" sz="2400" dirty="0"/>
              <a:t> </a:t>
            </a:r>
            <a:r>
              <a:rPr lang="hr-HR" sz="2400" dirty="0" err="1"/>
              <a:t>portfolios</a:t>
            </a:r>
            <a:r>
              <a:rPr lang="hr-HR" sz="2400" dirty="0"/>
              <a:t> (OneNote)</a:t>
            </a:r>
          </a:p>
          <a:p>
            <a:pPr marL="514350" indent="-514350">
              <a:buFont typeface="+mj-lt"/>
              <a:buAutoNum type="arabicPeriod"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06400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4C4C-E9A0-3725-FAF1-EE46D1B4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Reflect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1F8A010-9E87-17B0-8A4D-7B195C62E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740" y="2121031"/>
            <a:ext cx="7814821" cy="3450210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Can you deliver a presentation?</a:t>
            </a:r>
          </a:p>
          <a:p>
            <a:pPr marL="0" indent="0">
              <a:buNone/>
            </a:pPr>
            <a:r>
              <a:rPr lang="hr-HR" dirty="0"/>
              <a:t>No problem!</a:t>
            </a:r>
          </a:p>
          <a:p>
            <a:pPr marL="0" indent="0">
              <a:buNone/>
            </a:pPr>
            <a:r>
              <a:rPr lang="hr-HR" dirty="0"/>
              <a:t>I sometimes find this difficult.</a:t>
            </a:r>
          </a:p>
          <a:p>
            <a:pPr marL="0" indent="0">
              <a:buNone/>
            </a:pPr>
            <a:r>
              <a:rPr lang="hr-HR" dirty="0"/>
              <a:t>I need more practice. </a:t>
            </a:r>
          </a:p>
        </p:txBody>
      </p:sp>
      <p:pic>
        <p:nvPicPr>
          <p:cNvPr id="9" name="Grafika 8" descr="Expressionless face outline with solid fill">
            <a:extLst>
              <a:ext uri="{FF2B5EF4-FFF2-40B4-BE49-F238E27FC236}">
                <a16:creationId xmlns:a16="http://schemas.microsoft.com/office/drawing/2014/main" id="{20343853-E5AA-3A40-8A3A-F8633786E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33712" y="3142034"/>
            <a:ext cx="569068" cy="569068"/>
          </a:xfrm>
          <a:prstGeom prst="rect">
            <a:avLst/>
          </a:prstGeom>
        </p:spPr>
      </p:pic>
      <p:pic>
        <p:nvPicPr>
          <p:cNvPr id="11" name="Grafika 10" descr="Confused face outline with solid fill">
            <a:extLst>
              <a:ext uri="{FF2B5EF4-FFF2-40B4-BE49-F238E27FC236}">
                <a16:creationId xmlns:a16="http://schemas.microsoft.com/office/drawing/2014/main" id="{CEC66E18-BFC1-E91E-9CF7-547FDEDCE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31924" y="3711102"/>
            <a:ext cx="573932" cy="573932"/>
          </a:xfrm>
          <a:prstGeom prst="rect">
            <a:avLst/>
          </a:prstGeom>
        </p:spPr>
      </p:pic>
      <p:pic>
        <p:nvPicPr>
          <p:cNvPr id="13" name="Grafika 12" descr="Smiling face outline with solid fill">
            <a:extLst>
              <a:ext uri="{FF2B5EF4-FFF2-40B4-BE49-F238E27FC236}">
                <a16:creationId xmlns:a16="http://schemas.microsoft.com/office/drawing/2014/main" id="{CA1C2A66-A95B-34A2-29C0-84F986CB45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82501" y="2585935"/>
            <a:ext cx="486384" cy="4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7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7F0D02-A799-3815-5361-7CF9B80AB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412" y="1212631"/>
            <a:ext cx="5079181" cy="443274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8201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4C4C-E9A0-3725-FAF1-EE46D1B44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528" y="1838528"/>
            <a:ext cx="7480570" cy="1896893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/>
              <a:t>You can’t judge a book by its cover (or can you?)</a:t>
            </a:r>
          </a:p>
        </p:txBody>
      </p:sp>
    </p:spTree>
    <p:extLst>
      <p:ext uri="{BB962C8B-B14F-4D97-AF65-F5344CB8AC3E}">
        <p14:creationId xmlns:p14="http://schemas.microsoft.com/office/powerpoint/2010/main" val="420998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4C4C-E9A0-3725-FAF1-EE46D1B4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Outcomes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5A290D8-11F6-E198-1F2D-DB2B746DC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410" y="2215299"/>
            <a:ext cx="7635712" cy="3591612"/>
          </a:xfrm>
        </p:spPr>
        <p:txBody>
          <a:bodyPr>
            <a:normAutofit/>
          </a:bodyPr>
          <a:lstStyle/>
          <a:p>
            <a:r>
              <a:rPr lang="hr-HR" sz="2400" dirty="0"/>
              <a:t>analyse a book of your choice from the </a:t>
            </a:r>
            <a:r>
              <a:rPr lang="hr-HR" sz="2400" b="1" i="1" dirty="0"/>
              <a:t>Bookworms</a:t>
            </a:r>
            <a:r>
              <a:rPr lang="hr-HR" sz="2400" dirty="0"/>
              <a:t> collection</a:t>
            </a:r>
          </a:p>
          <a:p>
            <a:r>
              <a:rPr lang="hr-HR" sz="2400" dirty="0"/>
              <a:t>summarize information from the chosen book</a:t>
            </a:r>
          </a:p>
          <a:p>
            <a:r>
              <a:rPr lang="hr-HR" sz="2400" dirty="0"/>
              <a:t>determine criteria for delivering a successful presentation </a:t>
            </a:r>
          </a:p>
          <a:p>
            <a:r>
              <a:rPr lang="hr-HR" sz="2400" dirty="0"/>
              <a:t>present the chosen book following the guidelines in the task </a:t>
            </a:r>
          </a:p>
          <a:p>
            <a:r>
              <a:rPr lang="hr-HR" sz="2400" dirty="0"/>
              <a:t>assess the presentations of peers</a:t>
            </a:r>
          </a:p>
        </p:txBody>
      </p:sp>
    </p:spTree>
    <p:extLst>
      <p:ext uri="{BB962C8B-B14F-4D97-AF65-F5344CB8AC3E}">
        <p14:creationId xmlns:p14="http://schemas.microsoft.com/office/powerpoint/2010/main" val="3485048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4C4C-E9A0-3725-FAF1-EE46D1B4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Before reading</a:t>
            </a:r>
            <a:br>
              <a:rPr lang="hr-HR" dirty="0"/>
            </a:br>
            <a:r>
              <a:rPr lang="hr-HR" dirty="0"/>
              <a:t>(in class)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52FA-A031-5269-98FE-71B3375AB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626" y="2126974"/>
            <a:ext cx="7643191" cy="359796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WARM-UP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 the book cover with words from the box.</a:t>
            </a:r>
          </a:p>
          <a:p>
            <a:pPr marL="0" indent="0" algn="l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957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4C4C-E9A0-3725-FAF1-EE46D1B44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72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Book cover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52FA-A031-5269-98FE-71B3375ABD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3368675"/>
            <a:ext cx="4922838" cy="1557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hr-HR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hr-HR" dirty="0"/>
          </a:p>
        </p:txBody>
      </p:sp>
      <p:pic>
        <p:nvPicPr>
          <p:cNvPr id="8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144710A0-8D59-9F1A-8542-B71AF76B9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72" y="1627961"/>
            <a:ext cx="6561056" cy="439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1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4C4C-E9A0-3725-FAF1-EE46D1B44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72"/>
            <a:ext cx="10515600" cy="1325563"/>
          </a:xfrm>
        </p:spPr>
        <p:txBody>
          <a:bodyPr/>
          <a:lstStyle/>
          <a:p>
            <a:pPr algn="ctr"/>
            <a:r>
              <a:rPr lang="hr-HR" dirty="0" err="1"/>
              <a:t>Think-Pair-Share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52FA-A031-5269-98FE-71B3375ABD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3368675"/>
            <a:ext cx="4922838" cy="1557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hr-HR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07473E3-5AED-C688-27A0-DD3F3B096F58}"/>
              </a:ext>
            </a:extLst>
          </p:cNvPr>
          <p:cNvSpPr txBox="1"/>
          <p:nvPr/>
        </p:nvSpPr>
        <p:spPr>
          <a:xfrm>
            <a:off x="2461419" y="2364218"/>
            <a:ext cx="6416157" cy="28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discuss the questions.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was the last book you read?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was it about?</a:t>
            </a:r>
            <a:endParaRPr lang="hr-HR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you enjoy it? </a:t>
            </a:r>
            <a:r>
              <a:rPr lang="hr-HR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Why?</a:t>
            </a:r>
            <a:r>
              <a:rPr lang="hr-H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hr-HR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not?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think reading books in English might be a good idea? Why?</a:t>
            </a:r>
            <a:endParaRPr lang="hr-HR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4C4C-E9A0-3725-FAF1-EE46D1B44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72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Bookworms Collection -</a:t>
            </a:r>
            <a:br>
              <a:rPr lang="hr-HR" dirty="0"/>
            </a:br>
            <a:r>
              <a:rPr lang="hr-HR" dirty="0"/>
              <a:t>to </a:t>
            </a:r>
            <a:r>
              <a:rPr lang="hr-HR" dirty="0" err="1"/>
              <a:t>name</a:t>
            </a:r>
            <a:r>
              <a:rPr lang="hr-HR" dirty="0"/>
              <a:t> but a </a:t>
            </a:r>
            <a:r>
              <a:rPr lang="hr-HR" dirty="0" err="1"/>
              <a:t>few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52FA-A031-5269-98FE-71B3375ABD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3368675"/>
            <a:ext cx="4922838" cy="1557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hr-HR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hr-HR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73A91CF-C0DD-62FA-BD8A-BE01E6FF8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24" y="2408314"/>
            <a:ext cx="1467682" cy="22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ECDADD8-F4B7-21F6-FAB6-A3BFBB111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425" y="1973679"/>
            <a:ext cx="1481150" cy="228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648F9E9-ADD5-C1CF-A2BD-DC7BC094A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22" y="2972921"/>
            <a:ext cx="1481150" cy="228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0CEE527C-18C0-6C76-3433-24ACE6E21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091" y="2983929"/>
            <a:ext cx="1481150" cy="227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04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4C4C-E9A0-3725-FAF1-EE46D1B4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Make a choice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52FA-A031-5269-98FE-71B3375AB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464" y="1690689"/>
            <a:ext cx="7403691" cy="402185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going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personal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choice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skim and scan through the </a:t>
            </a:r>
            <a:r>
              <a:rPr lang="hr-HR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Bookworms Collection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the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blurbs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underline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interesting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parts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recording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hoose a book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going to read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titles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choice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reasons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haven’t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opted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310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4C4C-E9A0-3725-FAF1-EE46D1B4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Task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52FA-A031-5269-98FE-71B3375AB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162" y="2334637"/>
            <a:ext cx="7373670" cy="293545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4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teacher sets the following task: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4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a book of your choice and make a presentation about it. You presentation should last 4-5 minutes. </a:t>
            </a:r>
            <a:endParaRPr lang="hr-HR" sz="4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4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hr-HR" sz="4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hr-HR" sz="4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make: </a:t>
            </a:r>
          </a:p>
          <a:p>
            <a:r>
              <a:rPr lang="hr-HR" sz="4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r-HR" sz="4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power-point</a:t>
            </a:r>
            <a:r>
              <a:rPr lang="hr-HR" sz="4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</a:t>
            </a:r>
            <a:r>
              <a:rPr lang="hr-HR" sz="4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sz="4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r-HR" sz="4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vlog</a:t>
            </a:r>
            <a:r>
              <a:rPr lang="hr-HR" sz="4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sz="4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a poster.</a:t>
            </a:r>
          </a:p>
          <a:p>
            <a:pPr marL="0" indent="0" algn="l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864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863</Words>
  <Application>Microsoft Office PowerPoint</Application>
  <PresentationFormat>Widescreen</PresentationFormat>
  <Paragraphs>128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1_Office Theme</vt:lpstr>
      <vt:lpstr>PowerPoint Presentation</vt:lpstr>
      <vt:lpstr>You can’t judge a book by its cover (or can you?)</vt:lpstr>
      <vt:lpstr>Outcomes</vt:lpstr>
      <vt:lpstr>Before reading (in class)</vt:lpstr>
      <vt:lpstr>Book cover</vt:lpstr>
      <vt:lpstr>Think-Pair-Share</vt:lpstr>
      <vt:lpstr>Bookworms Collection - to name but a few</vt:lpstr>
      <vt:lpstr>Make a choice</vt:lpstr>
      <vt:lpstr>Task </vt:lpstr>
      <vt:lpstr>Include</vt:lpstr>
      <vt:lpstr>Tips and Tricks for a successful presentation</vt:lpstr>
      <vt:lpstr>Design a rubric</vt:lpstr>
      <vt:lpstr>Oral presentation rubric</vt:lpstr>
      <vt:lpstr>While reading (at home)</vt:lpstr>
      <vt:lpstr>After reading (in class)</vt:lpstr>
      <vt:lpstr>Reflect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Tena Begić</dc:creator>
  <cp:lastModifiedBy>Mia Mandić</cp:lastModifiedBy>
  <cp:revision>18</cp:revision>
  <dcterms:created xsi:type="dcterms:W3CDTF">2022-08-03T12:37:48Z</dcterms:created>
  <dcterms:modified xsi:type="dcterms:W3CDTF">2023-01-19T10:32:31Z</dcterms:modified>
</cp:coreProperties>
</file>