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5" r:id="rId4"/>
    <p:sldId id="262" r:id="rId5"/>
    <p:sldId id="274" r:id="rId6"/>
    <p:sldId id="273" r:id="rId7"/>
    <p:sldId id="272" r:id="rId8"/>
    <p:sldId id="271" r:id="rId9"/>
    <p:sldId id="270" r:id="rId10"/>
    <p:sldId id="276" r:id="rId11"/>
    <p:sldId id="269" r:id="rId12"/>
    <p:sldId id="268" r:id="rId13"/>
    <p:sldId id="267" r:id="rId14"/>
    <p:sldId id="277" r:id="rId15"/>
    <p:sldId id="266" r:id="rId16"/>
    <p:sldId id="265" r:id="rId17"/>
    <p:sldId id="264" r:id="rId18"/>
    <p:sldId id="263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8DC0A-ECEB-4C70-9472-ADAAD4C20FC4}" v="2" dt="2022-10-09T08:09:12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DA8E58-C0B5-9029-1243-A9327570608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065EB-43E3-81C5-8340-5A773C461AA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EB26C01-E5BA-4CC8-8A89-C6CBF1A13092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B36781D-2F72-1ED5-9319-A1B601FA5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BEF60C-8A7E-E1FB-A539-AF77728AF88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DE582-F56F-E51E-1447-BBC1B0DB217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5E26D-3207-FBA2-A45B-667F76AA99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0D22A04-EDF2-4EF0-87CF-92B3AFD5758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620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VfYZBB_Go&amp;t=5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DB81B-D670-E75B-2D89-CCD84B4A9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28B43-9587-1A64-6F5C-1AD04B36EE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credit: https://www.nps.gov/mamc/learn/historyculture/mary-mcleod-bethune.htm</a:t>
            </a:r>
          </a:p>
          <a:p>
            <a:pPr lvl="0"/>
            <a:r>
              <a:rPr lang="hr-HR"/>
              <a:t>                       https://fraktura.hr/autori/carlos-ruiz-zafon</a:t>
            </a:r>
          </a:p>
          <a:p>
            <a:pPr lvl="0"/>
            <a:r>
              <a:rPr lang="hr-HR"/>
              <a:t>                       https://www.biography.com/writer/margaret-fuller</a:t>
            </a:r>
          </a:p>
          <a:p>
            <a:pPr lvl="0"/>
            <a:r>
              <a:rPr lang="hr-HR"/>
              <a:t>                       https://kids.nationalgeographic.com/history/article/frederick-douglass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310A6-6C9B-54AB-AB92-3FBC25E94FA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826159-A606-4E15-AA61-F3CEC627D0F0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B09F5-3F60-4FB5-72B5-39F9527A1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D4FBD-3A5E-54D3-F9E3-5A7B0C6882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https://www.ledevoir.com/economie/466197/conrad-black-a-vendu-sa-maison-pour-16-5-millions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26AF9-99FF-D785-8A89-040F3DC759B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DCBFC0-8854-4EFC-9B22-7A24ED4B07EB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F164D-8EC9-0837-8B6E-DB805F3FE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706CC-0C5C-75E5-3367-00A1CA35A3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https://www.facultyfocus.com/articles/course-design-ideas/new-evidence-on-cooperative-learning/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84441-809B-14E6-7513-91F9334CD30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4000F3-562C-4414-A958-7226C1451361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Video credit: </a:t>
            </a:r>
            <a:r>
              <a:rPr lang="en-US" dirty="0">
                <a:hlinkClick r:id="rId3"/>
              </a:rPr>
              <a:t>Oxford Reading Club – YouTube</a:t>
            </a:r>
            <a:r>
              <a:rPr lang="hr-H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0D22A04-EDF2-4EF0-87CF-92B3AFD57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79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C68E0-45F0-8769-941D-63039E38D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0497F-E3D3-C8F3-798F-47DBC70FF1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https://www.google.com/url?sa=i&amp;url=https%3A%2F%2Fstock.adobe.com%2Fsearch%3Fk%3Dcongratulations&amp;psig=AOvVaw14I4otcjA9VWh3RQZU-gUN&amp;ust=1664530589476000&amp;source=images&amp;cd=vfe&amp;ved=0CAwQjRxqFwoTCNDx--XZufoCFQAAAAAdAAAAABAE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F3873-36A7-6FEB-23CB-EBF8D487748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90EE25-B70E-444A-8C93-9AE33C859AD1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47978-83CE-5F03-6BB3-7AC1E0F29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46E01-5A58-8024-703A-051260BB35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credit:https://www.facebook.com/HundrEDorg/photos/kahoot-is-a-game-based-learning-platform-that-allows-educators-to-create-fun-lea/2565491950382534/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00CCB-ACCF-7E5A-A17D-C6135DE5BDF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152A4C-CE52-41C7-BE84-D334F3D982CA}" type="slidenum">
              <a:t>12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B506F-F036-B6C6-21D6-99B679A13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DB923-2D52-375E-1447-4F3670DC17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dirty="0"/>
              <a:t>Video credit: https://www.youtube.com/watch?v=0mFKgjAOUJ0&amp;t=2s</a:t>
            </a:r>
          </a:p>
          <a:p>
            <a:pPr lvl="0"/>
            <a:endParaRPr lang="hr-HR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8D2DC-BEDE-5FD8-6859-F83C0EF6D73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DAA0AD-E9E5-44B8-BA63-DA53F3F8CE87}" type="slidenum">
              <a:t>13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CECD7-DE44-D1AC-67F1-83AC506E8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5E484-F5D1-27C0-5977-9C605E8987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Picture credit: https://www.schooloutfitters.com/blog/3-questions-to-ask-when-planning-your-21st-century-learning-environment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5372D-EDFF-1B83-F4C1-6087EFA6692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9E19C1-DA21-4DC8-A5F3-0955555E71DB}" type="slidenum">
              <a:t>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1C6301-DA3F-DF2C-4D27-94FF33EAA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83986-F688-9FA0-479C-D5F7928DF8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Picture credit: https://www.vecteezy.com/vector-art/1220888-the-world-belongs-to-those-who-read-quote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B6076-540C-D4E6-BEBB-CC455E0C079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B1F1BF-984F-41CD-9DAA-C8BD780428DB}" type="slidenum">
              <a:t>19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000D-029C-3CE9-0DED-7EC37D3966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8487A-C7F8-E36C-0B8F-A6FA6922F4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6DCAA-6CC9-F4AF-B1AF-599A14FE20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19F5C5-91EE-4695-9A78-D5559D51364B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3EF7B-0A5C-3223-BAFA-2FB1E4265C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E0F84-5E17-26FB-3305-3EBEA2A21D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3CFD7E-3D07-4427-810C-406F34337C1C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72506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C54D-FDFC-052E-B8BC-14471529EF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E7CE1-895A-835B-CC0E-685A84C94DC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CB589-297C-D010-3009-DC213E5D8D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1FAF32-A1E7-4256-BCAD-9EC3EE07D26B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F28C-17DC-5E4A-EFA6-A1DE48F762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67E17-80F7-B499-1D4D-F110D27D9B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A04EB7-74E9-4DC7-8792-84C312932FF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164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DA7CF-8E5C-A483-6EE7-13AC6FBEBF1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CBE34-CF86-150F-9CC9-2E75A7B2EC1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1B235-45C8-4880-F75E-1FF57C5C1C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49A4A1-54F3-42BF-AABC-0CB662E2B02D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F776B-258E-3C73-3669-0EF34EC423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9F04D-E12E-7252-25D5-575CBD839B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69F8F3-A6F5-4119-800D-4BB975107A3A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823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857A-FB69-F4D4-5D71-29B3B8F3D6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1ADDD-44BC-8141-94B3-CC6F13CA6C9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33D86-7661-E1A2-22A5-DA8397631F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E2C22-9CEF-474A-A473-09608785562B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EA2D7-5A0F-67FB-4760-5B37D48A80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73CB0-949C-7197-8D76-193290AF87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9E5916-C5A7-4E53-BF02-007AA18C21B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43842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7731-5651-8664-77F1-B7A5DEB017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A8567-0083-1F57-4C6B-E68A4815D7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09B3D-83DA-0FFA-F7D1-F174860633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02FA5C-EC80-48C5-800A-172890E5A445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27425-0EDD-F32B-1DE9-A76423C0AA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714F1-CAF8-4CC7-ED73-565A7A30B8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3A6E3-AD48-494A-AE65-D0CD60287E59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179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7AE7-87A3-2DF2-39F1-E68417B687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6C70-C34F-5A2F-B5D6-581BA060D7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EA55A-DACA-863B-725F-D75BD094D6E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9D570-3F59-3894-D1A0-92DFB64A33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39F841-1441-43EB-8ACE-45D30707204E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E23D5-DC97-2329-6395-DB76E7A414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FFFC5-60C8-213C-0C84-D4BC087AA6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7DE61C-DDA6-4566-8C8C-2B79238F8403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28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3DE-8B3B-3501-5888-DFDD8D5A15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60076-6CF3-4AA0-A23B-2B4A7E956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8D0CF-754E-A364-D4AE-4FD978CC54B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94CF5-7B9D-846E-4688-6913146981E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86022-C020-F8E6-5CC3-549F3297781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29CE9-A1CE-6A5C-A425-79797F72E8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D2B34C-4713-409A-A0F1-DE1D1E161BEA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86B8C2-4E48-EC65-8297-EA5CB4F59B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6FFFE-0B22-8A4A-2E07-4514C8EB41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180182-D894-4612-8664-8CB140597BA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65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A000-8040-A5C8-CD18-6209DBBCBE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0AD28-6871-19ED-C6A2-4FBE332F31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5B1B00-84F5-43D4-AED4-A66D718C673D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1B180-6842-196A-EC1B-1F3C3FAF70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13AA-734F-A63C-6935-69F6D8F62C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05A9FE-A023-4A31-9DE4-6832173AFA6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006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8D168-1EE2-B352-E796-7964399368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56221-402D-48EE-B498-61AFD168B1D3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64DE6-870C-FDEA-5F44-116675DFF7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B911F-C605-A41C-B076-A9CEAA22F6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C20E7E-9006-45C6-8DC9-FDAB660BC359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64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564C-93B6-6D03-05BF-E36E5AE681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20C4-3A52-6C19-D296-DC3650BCEF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329EB-E55D-F3BD-02BD-4DEF430DE0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D0A2D-9B32-B26D-6F15-443782F518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D118C4-B4E0-4FAC-AD94-6A0A38A5EB19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3032D-ABE3-C066-E60A-281B66EF29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0E4F4-3B38-AC94-BAC4-523AFCB76B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D2BF2-1214-4336-858C-7BAAFEE1A01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824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0114-46CA-1ED4-5327-1E6FD087A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02B19-38C7-4DAA-7068-5087ADD7CCA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BB92B-084F-4BC9-4ACA-697669AB27F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6B832-CB7B-72F4-5BB4-7288ADF963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55385F-6BFB-42C1-B668-51EC246EEFB3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C80D9-F455-CF09-9BC4-F94DC864FD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1EB7C-8AAC-B3DF-C827-EFC3C7167B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713C71-723A-4BEB-AF82-B21B694F7E9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341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A4B4A-FEAE-A1C3-6220-6EF504343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69E01-A2B7-0B04-1642-29DDD06119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6A07D-779B-CA27-4FC7-70AC787431A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F74E38-A0D6-42DA-B83F-F88540AB7FD0}" type="datetime1">
              <a:rPr lang="hr-HR"/>
              <a:pPr lvl="0"/>
              <a:t>19.1.2023.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6A93B-920E-D0AF-4D37-352E372DB00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D056D-D11E-1732-9406-4018A3B8095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77F4C21-202D-44B5-A77C-D84A1C91D0AB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create.kahoot.it/share/oxford-reading-club/a9fb6dc6-f1ec-4f47-9bc0-584fdbf97ea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arGRayak5o?feature=oembed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jp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m4JvYePFWvbG2m287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TVfYZBB_Go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readingclub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2EE41-BE2A-2856-A417-47E5452BC2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64981" y="1122361"/>
            <a:ext cx="7480569" cy="238759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3E121-5902-4CFB-9C08-A7575D34B09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72378" y="3602041"/>
            <a:ext cx="5826867" cy="165575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3960DB1-5FD5-950A-6D82-4C31D101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90" y="1749137"/>
            <a:ext cx="5598221" cy="3705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19A46EA-C25B-3F06-7B0D-9C01D5590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78" y="996668"/>
            <a:ext cx="5353053" cy="7524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4680D6-1BB2-9FD0-DEF7-C621C7453447}"/>
              </a:ext>
            </a:extLst>
          </p:cNvPr>
          <p:cNvSpPr txBox="1"/>
          <p:nvPr/>
        </p:nvSpPr>
        <p:spPr>
          <a:xfrm>
            <a:off x="2878238" y="439835"/>
            <a:ext cx="643551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register first!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0E949A9-3FC2-D945-850F-724AF15A85B7}"/>
              </a:ext>
            </a:extLst>
          </p:cNvPr>
          <p:cNvSpPr txBox="1"/>
          <p:nvPr/>
        </p:nvSpPr>
        <p:spPr>
          <a:xfrm>
            <a:off x="1103305" y="1725966"/>
            <a:ext cx="6304111" cy="39703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3: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Read the terms and conditions and tick that you have read and agree to them. Then click on the blue Register button. 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Your registration is then complete, and you can log in by clicking the Log in button.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4: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lick Enter Code after logging in.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5: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Enter the 12-digit access code and confirm with the blue Enter code button.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Congratulations! Your code is activated, and you can start using Oxford Reading Club.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13F0DF3-D735-ABF1-0D99-F573B9F07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884" y="983455"/>
            <a:ext cx="3125757" cy="2916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61644B3-97FA-B057-BEA3-531066239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899" y="2834557"/>
            <a:ext cx="3099642" cy="28617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DA27E72-FD90-685D-AF8D-0D9DAA54EF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65263" y="2401333"/>
            <a:ext cx="4058719" cy="20293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6F63F-FAF8-0A3F-98C2-B282DF1E5C16}"/>
              </a:ext>
            </a:extLst>
          </p:cNvPr>
          <p:cNvSpPr txBox="1"/>
          <p:nvPr/>
        </p:nvSpPr>
        <p:spPr>
          <a:xfrm>
            <a:off x="2548359" y="486140"/>
            <a:ext cx="709527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Exploring Oxford Reading Club</a:t>
            </a:r>
            <a:endParaRPr lang="en-US" sz="3200" b="0" i="0" u="none" strike="noStrike" kern="1200" cap="none" spc="0" baseline="0">
              <a:solidFill>
                <a:srgbClr val="4472C4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0410C-0831-0959-7DF9-CFF9B6B371B6}"/>
              </a:ext>
            </a:extLst>
          </p:cNvPr>
          <p:cNvSpPr txBox="1"/>
          <p:nvPr/>
        </p:nvSpPr>
        <p:spPr>
          <a:xfrm>
            <a:off x="473037" y="2385797"/>
            <a:ext cx="4877610" cy="34163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 have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10 minutes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to explore your new, digital library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in pairs or small groups.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There are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so many cool options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 can find in the library that will help you with reading.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Before exploring,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look at the hints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around the rose. They might help you.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71CF7-87CA-795B-8973-FF992B4FF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50" y="1916317"/>
            <a:ext cx="3846889" cy="38468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3A517-6855-EFCE-73E6-354CDEB07317}"/>
              </a:ext>
            </a:extLst>
          </p:cNvPr>
          <p:cNvSpPr txBox="1"/>
          <p:nvPr/>
        </p:nvSpPr>
        <p:spPr>
          <a:xfrm>
            <a:off x="7210437" y="1542336"/>
            <a:ext cx="224604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Different reading collections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B9EFD-3EC3-5473-C70C-7E8CB1D9418A}"/>
              </a:ext>
            </a:extLst>
          </p:cNvPr>
          <p:cNvSpPr txBox="1"/>
          <p:nvPr/>
        </p:nvSpPr>
        <p:spPr>
          <a:xfrm>
            <a:off x="9195786" y="3724983"/>
            <a:ext cx="30243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Graded books (more levels)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97E32-EFAF-4218-4D30-702100CDC630}"/>
              </a:ext>
            </a:extLst>
          </p:cNvPr>
          <p:cNvSpPr txBox="1"/>
          <p:nvPr/>
        </p:nvSpPr>
        <p:spPr>
          <a:xfrm>
            <a:off x="8084887" y="5432788"/>
            <a:ext cx="209512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My profile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FD4D9-8DA3-1286-BDB5-6F97572E3752}"/>
              </a:ext>
            </a:extLst>
          </p:cNvPr>
          <p:cNvSpPr txBox="1"/>
          <p:nvPr/>
        </p:nvSpPr>
        <p:spPr>
          <a:xfrm>
            <a:off x="6780349" y="4530550"/>
            <a:ext cx="137603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Where to start test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DD336-FC42-7E34-D353-972ADF1E3B11}"/>
              </a:ext>
            </a:extLst>
          </p:cNvPr>
          <p:cNvSpPr txBox="1"/>
          <p:nvPr/>
        </p:nvSpPr>
        <p:spPr>
          <a:xfrm>
            <a:off x="5430309" y="2203118"/>
            <a:ext cx="195924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Tracking progress (reports, badges)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FEB32-4A88-B6D7-CE16-38B11109C818}"/>
              </a:ext>
            </a:extLst>
          </p:cNvPr>
          <p:cNvSpPr txBox="1"/>
          <p:nvPr/>
        </p:nvSpPr>
        <p:spPr>
          <a:xfrm>
            <a:off x="9480069" y="4572164"/>
            <a:ext cx="162461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and/or listen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EB5C2-7E3B-CB81-4057-97D735B9FA72}"/>
              </a:ext>
            </a:extLst>
          </p:cNvPr>
          <p:cNvSpPr txBox="1"/>
          <p:nvPr/>
        </p:nvSpPr>
        <p:spPr>
          <a:xfrm>
            <a:off x="9504272" y="1956250"/>
            <a:ext cx="2095128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Different options: record, pen, dictionary(...)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4D87D-BA3D-1D80-28FB-E37564C6136A}"/>
              </a:ext>
            </a:extLst>
          </p:cNvPr>
          <p:cNvSpPr txBox="1"/>
          <p:nvPr/>
        </p:nvSpPr>
        <p:spPr>
          <a:xfrm>
            <a:off x="5797981" y="3510235"/>
            <a:ext cx="183267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American or British dialect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3A691-A792-6FEA-39E5-639A42DF60F3}"/>
              </a:ext>
            </a:extLst>
          </p:cNvPr>
          <p:cNvSpPr txBox="1"/>
          <p:nvPr/>
        </p:nvSpPr>
        <p:spPr>
          <a:xfrm>
            <a:off x="3596764" y="578266"/>
            <a:ext cx="499845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Quizz time!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40372-5077-4468-9A88-CB2635F4A3D7}"/>
              </a:ext>
            </a:extLst>
          </p:cNvPr>
          <p:cNvSpPr txBox="1"/>
          <p:nvPr/>
        </p:nvSpPr>
        <p:spPr>
          <a:xfrm>
            <a:off x="1412528" y="1705447"/>
            <a:ext cx="4683465" cy="34470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Now, let’s see how much we already know about </a:t>
            </a:r>
            <a:r>
              <a:rPr lang="hr-HR" sz="20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Oxford Reading Club</a:t>
            </a: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Click </a:t>
            </a: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4"/>
              </a:rPr>
              <a:t>here</a:t>
            </a: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and play a short Kahoot quiz.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You can </a:t>
            </a: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play in pairs, groups or individually.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Are you happy with the results? </a:t>
            </a: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</a:rPr>
              <a:t>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Any questions about your new, digital library?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B3E3D-65FF-AE92-C5C4-FA8C7BFF8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771" y="1901860"/>
            <a:ext cx="4004697" cy="30542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E7E4-C673-DA3A-4A5E-D252A80B7D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863" y="94914"/>
            <a:ext cx="9674278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Where to start?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BABDA-E823-8589-7270-66C51AEBD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930" y="352309"/>
            <a:ext cx="1058171" cy="7482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28F44B-6C3A-0E62-461B-318DED1D4A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49461" y="1211735"/>
            <a:ext cx="5385825" cy="4971967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hr-HR" sz="1800" dirty="0"/>
              <a:t>Quickly </a:t>
            </a:r>
            <a:r>
              <a:rPr lang="hr-HR" sz="1800" b="1" dirty="0"/>
              <a:t>skim and scan through each reading collection and comment these question in pairs or small groups:</a:t>
            </a:r>
          </a:p>
          <a:p>
            <a:pPr marL="457200" lvl="0" indent="-457200">
              <a:lnSpc>
                <a:spcPct val="120000"/>
              </a:lnSpc>
              <a:buAutoNum type="arabicParenR"/>
            </a:pPr>
            <a:r>
              <a:rPr lang="hr-HR" sz="1800" i="1" dirty="0"/>
              <a:t>Which collection(s) look most interesting and why?</a:t>
            </a:r>
          </a:p>
          <a:p>
            <a:pPr marL="457200" lvl="0" indent="-457200">
              <a:lnSpc>
                <a:spcPct val="120000"/>
              </a:lnSpc>
              <a:buAutoNum type="arabicParenR"/>
            </a:pPr>
            <a:r>
              <a:rPr lang="hr-HR" sz="1800" i="1" dirty="0"/>
              <a:t>How many different book genres can you find in your online library Oxford Reading Club?</a:t>
            </a:r>
          </a:p>
          <a:p>
            <a:pPr lvl="0">
              <a:lnSpc>
                <a:spcPct val="120000"/>
              </a:lnSpc>
            </a:pPr>
            <a:r>
              <a:rPr lang="hr-HR" sz="1800" dirty="0"/>
              <a:t>Watch a video to remind yourself of the different book genres.</a:t>
            </a:r>
          </a:p>
          <a:p>
            <a:pPr lvl="0">
              <a:lnSpc>
                <a:spcPct val="120000"/>
              </a:lnSpc>
            </a:pPr>
            <a:r>
              <a:rPr lang="hr-HR" sz="1800" dirty="0"/>
              <a:t>Pause the video as many times as neccesary to make notes.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r-HR" sz="1800" i="1" dirty="0"/>
              <a:t>3) How many levels are there in each collections?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r-HR" sz="1800" i="1" dirty="0"/>
              <a:t>4) What level should you start with? Why?</a:t>
            </a:r>
          </a:p>
          <a:p>
            <a:pPr marL="0" lvl="0" indent="0">
              <a:buNone/>
            </a:pPr>
            <a:endParaRPr lang="hr-HR" sz="1800" i="1" dirty="0"/>
          </a:p>
          <a:p>
            <a:pPr marL="0" lvl="0" indent="0">
              <a:buNone/>
            </a:pPr>
            <a:endParaRPr lang="hr-HR" sz="1800" dirty="0"/>
          </a:p>
          <a:p>
            <a:pPr marL="0" lvl="0" indent="0">
              <a:buNone/>
            </a:pPr>
            <a:endParaRPr lang="hr-HR" sz="1800" dirty="0"/>
          </a:p>
          <a:p>
            <a:pPr marL="0" lvl="0" indent="0">
              <a:buNone/>
            </a:pPr>
            <a:endParaRPr lang="hr-HR" sz="1800" dirty="0"/>
          </a:p>
          <a:p>
            <a:pPr lvl="0"/>
            <a:endParaRPr lang="hr-HR" sz="1800" dirty="0"/>
          </a:p>
          <a:p>
            <a:pPr lvl="0"/>
            <a:endParaRPr lang="hr-HR" sz="1800" dirty="0"/>
          </a:p>
          <a:p>
            <a:pPr lvl="0"/>
            <a:endParaRPr lang="hr-HR" sz="1800" dirty="0"/>
          </a:p>
          <a:p>
            <a:pPr lvl="0"/>
            <a:endParaRPr lang="hr-HR" sz="1800" dirty="0"/>
          </a:p>
          <a:p>
            <a:pPr marL="0" lvl="0" indent="0">
              <a:buNone/>
            </a:pPr>
            <a:r>
              <a:rPr lang="hr-HR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91044-A614-B725-5253-F6E607EA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353" y="1244608"/>
            <a:ext cx="1242879" cy="15851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CCF70-D9A2-27EE-D86E-DC9515526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547" y="1231120"/>
            <a:ext cx="1242879" cy="15814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20120-53CB-FD51-8F33-FB9774991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4101" y="1258909"/>
            <a:ext cx="1116528" cy="15443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3FB0E6-EA87-90B7-39D5-49184B7C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231" y="1231120"/>
            <a:ext cx="1123953" cy="15459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743B2-5956-36F8-C245-EE03FADEA7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3620" y="1231120"/>
            <a:ext cx="1159413" cy="15459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nline Media 9" title="Literary Genres and Subgenres (Fiction, Nonfiction, Drama, and Poetry) - Video and Worksheet">
            <a:hlinkClick r:id="" action="ppaction://media"/>
            <a:extLst>
              <a:ext uri="{FF2B5EF4-FFF2-40B4-BE49-F238E27FC236}">
                <a16:creationId xmlns:a16="http://schemas.microsoft.com/office/drawing/2014/main" id="{64E6937C-57F7-5CDA-6F23-DBF0DF616D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609353" y="3261674"/>
            <a:ext cx="3721666" cy="2477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9D33-2430-EE5F-0266-E292AF6D1E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863" y="94914"/>
            <a:ext cx="9674278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Where to start?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2CFDA-3277-B12C-11ED-D00DF99C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930" y="352309"/>
            <a:ext cx="1058171" cy="7482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727B-6C3A-9D67-32EB-A7AC45CB93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1182" y="1817461"/>
            <a:ext cx="4998128" cy="4657981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hr-HR" sz="1800"/>
              <a:t>If you are not sure which level you are at, </a:t>
            </a:r>
            <a:r>
              <a:rPr lang="hr-HR" sz="1800" b="1"/>
              <a:t>do the placement test </a:t>
            </a:r>
            <a:r>
              <a:rPr lang="hr-HR" sz="1800"/>
              <a:t>by clicking </a:t>
            </a:r>
            <a:r>
              <a:rPr lang="hr-HR" sz="1800" i="1"/>
              <a:t>Where to start.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Start with your placement test.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When you are finished, you will see </a:t>
            </a:r>
            <a:r>
              <a:rPr lang="hr-HR" sz="1800" b="1"/>
              <a:t>the recommended collection(s</a:t>
            </a:r>
            <a:r>
              <a:rPr lang="hr-HR" sz="1800"/>
              <a:t>).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 Which one did you get?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However, you are the one who chooses what to read.  </a:t>
            </a:r>
          </a:p>
          <a:p>
            <a:pPr marL="0" lvl="0" indent="0">
              <a:buNone/>
            </a:pPr>
            <a:endParaRPr lang="hr-HR" sz="180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8C51EACE-5A2D-AED2-B5FA-3B51985F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0" y="1357938"/>
            <a:ext cx="3337971" cy="44391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467AED2-A354-5BEA-1AFA-18EF364A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401" y="1677869"/>
            <a:ext cx="3131399" cy="33746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9E5DA280-CCB6-B1C1-0B22-2F09D6A5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921" y="1938765"/>
            <a:ext cx="3600596" cy="39675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5662C-7E98-0D34-7EB4-8819736F7362}"/>
              </a:ext>
            </a:extLst>
          </p:cNvPr>
          <p:cNvSpPr txBox="1"/>
          <p:nvPr/>
        </p:nvSpPr>
        <p:spPr>
          <a:xfrm>
            <a:off x="2108524" y="324950"/>
            <a:ext cx="797495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Choose and describe: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1F709-90DE-A4BC-026A-388B8695D0DA}"/>
              </a:ext>
            </a:extLst>
          </p:cNvPr>
          <p:cNvSpPr txBox="1"/>
          <p:nvPr/>
        </p:nvSpPr>
        <p:spPr>
          <a:xfrm>
            <a:off x="1502743" y="1176467"/>
            <a:ext cx="4134185" cy="36933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Choose an e-book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that you would like to read and don’t tell it to anyone.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 pairs or small grups, 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talk about your book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so that your teammates can find it in the ORC and 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guess the title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 your group you can use these ideas to talk about your book: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3BBD2-4707-D0BE-F22A-71667CD9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13" y="3716862"/>
            <a:ext cx="2043766" cy="23058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10C28-E58D-3B3F-7537-25F6EF076DF5}"/>
              </a:ext>
            </a:extLst>
          </p:cNvPr>
          <p:cNvSpPr txBox="1"/>
          <p:nvPr/>
        </p:nvSpPr>
        <p:spPr>
          <a:xfrm>
            <a:off x="6096003" y="1176467"/>
            <a:ext cx="5222632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Describe the front-page photo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of your reader as detailed as possible so that 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your c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lassmate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can draw it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Read the short summary 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and retell the plot of the story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to the others.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Give a few important information about the author.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96A2A-B14A-4C7B-23A9-E008EAD40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689" y="3663461"/>
            <a:ext cx="2170492" cy="2308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860F2A29-334D-981C-07FA-033D6F3A9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16" y="3751527"/>
            <a:ext cx="2624340" cy="2220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DB8E6-A277-5809-E655-37888B54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1" y="572816"/>
            <a:ext cx="3409953" cy="7334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A064EA-DF68-6663-930C-0CE308B14D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533247"/>
          </a:xfrm>
        </p:spPr>
        <p:txBody>
          <a:bodyPr/>
          <a:lstStyle/>
          <a:p>
            <a:pPr lvl="0"/>
            <a:r>
              <a:rPr lang="hr-HR" sz="3200" dirty="0">
                <a:solidFill>
                  <a:srgbClr val="0070C0"/>
                </a:solidFill>
              </a:rPr>
              <a:t>                                            </a:t>
            </a:r>
            <a:br>
              <a:rPr lang="hr-HR" sz="3200" dirty="0">
                <a:solidFill>
                  <a:srgbClr val="0070C0"/>
                </a:solidFill>
              </a:rPr>
            </a:br>
            <a:br>
              <a:rPr lang="hr-HR" sz="3200" dirty="0">
                <a:solidFill>
                  <a:srgbClr val="0070C0"/>
                </a:solidFill>
              </a:rPr>
            </a:br>
            <a:r>
              <a:rPr lang="hr-HR" sz="3200" dirty="0">
                <a:solidFill>
                  <a:srgbClr val="0070C0"/>
                </a:solidFill>
              </a:rPr>
              <a:t>                                               reading: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B4384A-5FBB-25CA-F08C-F01BE2505E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3609" y="2680892"/>
            <a:ext cx="4639318" cy="3548411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hr-HR" sz="2000" b="1" dirty="0"/>
              <a:t>Read as many pages as time allows </a:t>
            </a:r>
          </a:p>
          <a:p>
            <a:pPr marL="0" lvl="0" indent="0">
              <a:lnSpc>
                <a:spcPct val="100000"/>
              </a:lnSpc>
              <a:buNone/>
            </a:pPr>
            <a:endParaRPr lang="hr-HR" sz="2000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dirty="0"/>
              <a:t> You can </a:t>
            </a:r>
            <a:r>
              <a:rPr lang="hr-HR" sz="2000" b="1" dirty="0"/>
              <a:t>read and listen</a:t>
            </a:r>
          </a:p>
          <a:p>
            <a:pPr marL="0" lvl="0" indent="0">
              <a:lnSpc>
                <a:spcPct val="100000"/>
              </a:lnSpc>
              <a:buNone/>
            </a:pPr>
            <a:endParaRPr lang="hr-HR" sz="2000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dirty="0"/>
              <a:t> </a:t>
            </a:r>
            <a:r>
              <a:rPr lang="hr-HR" sz="2000" b="1" dirty="0"/>
              <a:t>Use earphones </a:t>
            </a:r>
            <a:r>
              <a:rPr lang="hr-HR" sz="2000" dirty="0"/>
              <a:t>if necessary</a:t>
            </a:r>
          </a:p>
          <a:p>
            <a:pPr marL="0" lvl="0" indent="0">
              <a:lnSpc>
                <a:spcPct val="100000"/>
              </a:lnSpc>
              <a:buNone/>
            </a:pPr>
            <a:endParaRPr lang="hr-HR" sz="2000" dirty="0"/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dirty="0"/>
              <a:t> </a:t>
            </a:r>
            <a:r>
              <a:rPr lang="hr-HR" sz="2000" b="1" dirty="0"/>
              <a:t>Determine pace and dialect</a:t>
            </a:r>
          </a:p>
          <a:p>
            <a:pPr marL="0" lvl="0" indent="0">
              <a:buNone/>
            </a:pPr>
            <a:endParaRPr lang="hr-HR" dirty="0"/>
          </a:p>
          <a:p>
            <a:pPr lvl="0"/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55B38-68CF-ACE0-CCE9-7E1164E5B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15" y="2690477"/>
            <a:ext cx="313794" cy="3254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375F9-45C0-8854-6BC5-6AC423672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9" y="3542148"/>
            <a:ext cx="472909" cy="385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1B16C-87E0-45EC-C276-FBB6C286B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95" y="5290662"/>
            <a:ext cx="359432" cy="334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46476C-006C-950F-4018-23F95587F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76" y="4408305"/>
            <a:ext cx="341336" cy="3831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291B325-7199-CE43-B522-087DFB780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53" y="2690476"/>
            <a:ext cx="5814258" cy="3123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4FDA-EE2E-F178-88CC-0BA6AD5A88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1742" y="365129"/>
            <a:ext cx="9728511" cy="984278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While-reading tasks: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1E03-7F84-4C5D-9799-464A8BAD83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2812" y="585929"/>
            <a:ext cx="4423190" cy="5906950"/>
          </a:xfrm>
        </p:spPr>
        <p:txBody>
          <a:bodyPr/>
          <a:lstStyle/>
          <a:p>
            <a:pPr marL="0" lvl="0" indent="0">
              <a:buNone/>
            </a:pPr>
            <a:endParaRPr lang="hr-HR" dirty="0"/>
          </a:p>
          <a:p>
            <a:pPr marL="0" lvl="0" indent="0">
              <a:buNone/>
            </a:pPr>
            <a:r>
              <a:rPr lang="hr-HR" dirty="0"/>
              <a:t>           </a:t>
            </a:r>
          </a:p>
          <a:p>
            <a:pPr marL="0" lvl="0" indent="0">
              <a:buNone/>
            </a:pPr>
            <a:r>
              <a:rPr lang="hr-HR" sz="2000" dirty="0"/>
              <a:t>         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dirty="0"/>
              <a:t> </a:t>
            </a:r>
            <a:r>
              <a:rPr lang="hr-HR" sz="2000" b="1" dirty="0"/>
              <a:t>Find the meaning </a:t>
            </a:r>
            <a:r>
              <a:rPr lang="hr-HR" sz="2000" dirty="0"/>
              <a:t>of any unknown words (dictionary) and add them to your vocabulary.</a:t>
            </a:r>
          </a:p>
          <a:p>
            <a:pPr marL="0" lvl="0" indent="0">
              <a:lnSpc>
                <a:spcPct val="100000"/>
              </a:lnSpc>
              <a:buNone/>
            </a:pPr>
            <a:endParaRPr lang="hr-HR" sz="2000" dirty="0"/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dirty="0"/>
              <a:t>Underline</a:t>
            </a:r>
            <a:r>
              <a:rPr lang="hr-HR" sz="2000" dirty="0"/>
              <a:t> the most interesting sentences/paragraphs/parts.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dirty="0"/>
              <a:t>          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dirty="0"/>
              <a:t>After each chapter, </a:t>
            </a:r>
            <a:r>
              <a:rPr lang="hr-HR" sz="2000" b="1" dirty="0"/>
              <a:t>do the exercises </a:t>
            </a:r>
            <a:r>
              <a:rPr lang="hr-HR" sz="2000" dirty="0"/>
              <a:t>(reading comprehension, vocabulary and grammar).</a:t>
            </a:r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C416A-7642-1AD1-888C-4D6541CD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47" y="2072597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A6A7E-3892-2BE7-5891-B2B3BE925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347" y="3429000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06D2B-B74D-31E3-F8EC-30C385AA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346" y="4448043"/>
            <a:ext cx="414250" cy="428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35FB4-4135-D230-0F6B-83F725048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006" y="1534655"/>
            <a:ext cx="3862361" cy="29133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2BB3D-878F-B310-3C72-349D888CD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679" y="1922727"/>
            <a:ext cx="3445477" cy="3233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25CDB-C975-50B1-5D58-AACE5A566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9812" y="2723498"/>
            <a:ext cx="3445477" cy="34490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8356-3668-05F7-CEEB-27CC3C127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964" y="365129"/>
            <a:ext cx="8794068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Reading club discussion: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06AAC-B552-172F-D9D4-63C8FB6E9C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73219" y="1789124"/>
            <a:ext cx="4208013" cy="406927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hr-HR" sz="2000" dirty="0"/>
              <a:t>In pairs, small groups or as an entire class </a:t>
            </a:r>
            <a:r>
              <a:rPr lang="hr-HR" sz="2000" b="1" dirty="0"/>
              <a:t>discuss </a:t>
            </a:r>
            <a:r>
              <a:rPr lang="hr-HR" sz="2000" dirty="0"/>
              <a:t>what you have just read.</a:t>
            </a:r>
          </a:p>
          <a:p>
            <a:pPr lvl="0">
              <a:lnSpc>
                <a:spcPct val="100000"/>
              </a:lnSpc>
            </a:pPr>
            <a:r>
              <a:rPr lang="hr-HR" sz="2000" dirty="0"/>
              <a:t>You can use these example questions: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 dirty="0"/>
              <a:t>What is your reader about?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 dirty="0"/>
              <a:t>What have you underlined and why?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 dirty="0"/>
              <a:t>Any unknown words?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 dirty="0"/>
              <a:t>Would you recommend it? Why? (...)</a:t>
            </a:r>
          </a:p>
          <a:p>
            <a:pPr marL="0" lvl="0" indent="0">
              <a:buNone/>
            </a:pPr>
            <a:endParaRPr lang="hr-HR" dirty="0"/>
          </a:p>
          <a:p>
            <a:pPr lvl="0"/>
            <a:endParaRPr lang="hr-HR" dirty="0"/>
          </a:p>
          <a:p>
            <a:pPr marL="514350" lvl="0" indent="-514350">
              <a:buAutoNum type="arabicParenR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0934C-E083-473A-255E-9AAB80DB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24" y="1789124"/>
            <a:ext cx="4600575" cy="38828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A2491-0D63-3750-8B21-D551F6873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51" y="1368801"/>
            <a:ext cx="4721284" cy="41203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DB58-B330-A2A5-B71B-C8AB36B7263E}"/>
              </a:ext>
            </a:extLst>
          </p:cNvPr>
          <p:cNvSpPr txBox="1"/>
          <p:nvPr/>
        </p:nvSpPr>
        <p:spPr>
          <a:xfrm>
            <a:off x="2840857" y="-390622"/>
            <a:ext cx="6510290" cy="7812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3DE5477-E56D-5847-6518-17097FB1E7F7}"/>
              </a:ext>
            </a:extLst>
          </p:cNvPr>
          <p:cNvSpPr txBox="1"/>
          <p:nvPr/>
        </p:nvSpPr>
        <p:spPr>
          <a:xfrm>
            <a:off x="1415253" y="1035603"/>
            <a:ext cx="936149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small groups or pairs, read the following sayings and try to guess the missing words: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FD50330-C479-C92E-5BE7-D8B99075CCF8}"/>
              </a:ext>
            </a:extLst>
          </p:cNvPr>
          <p:cNvSpPr txBox="1"/>
          <p:nvPr/>
        </p:nvSpPr>
        <p:spPr>
          <a:xfrm>
            <a:off x="1190576" y="975225"/>
            <a:ext cx="9810853" cy="50167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“Once you learn to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you will be forever free.”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Frederick Douglass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are mirrors: you only see in them what you already have inside you.”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Carlos Ruizz Zaf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“Today a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tomorrow a leader.”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Margaret Fuller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“Think before you speak.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before you think.”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Fran Lebowitz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is to the mind what exercise is to the body.”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Joseph Addison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“The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of all good books is like conversation with the finest (people) of the past centuries.”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Descartes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“The whole world opened up to me when I learned to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”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Mary Mcleod Bethune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are a uniquely portable magic.”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 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Stephen King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2038-D81F-9148-E8D5-9EC5BB389169}"/>
              </a:ext>
            </a:extLst>
          </p:cNvPr>
          <p:cNvSpPr txBox="1"/>
          <p:nvPr/>
        </p:nvSpPr>
        <p:spPr>
          <a:xfrm>
            <a:off x="2840857" y="-390622"/>
            <a:ext cx="6510290" cy="7812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581DE38-CB9E-99F7-AFF7-65E904E00E7B}"/>
              </a:ext>
            </a:extLst>
          </p:cNvPr>
          <p:cNvSpPr txBox="1"/>
          <p:nvPr/>
        </p:nvSpPr>
        <p:spPr>
          <a:xfrm>
            <a:off x="1415253" y="1035603"/>
            <a:ext cx="936149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small groups or pairs, read the following sayings and try to guess the missing words: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C90868A-BF91-0B35-D2DD-A6296C3437B2}"/>
              </a:ext>
            </a:extLst>
          </p:cNvPr>
          <p:cNvSpPr txBox="1"/>
          <p:nvPr/>
        </p:nvSpPr>
        <p:spPr>
          <a:xfrm>
            <a:off x="1365775" y="1166838"/>
            <a:ext cx="9460446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“Once you learn to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you will be forever free.”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Frederick Douglass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Books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are mirrors: you only see in them what you already have inside you.”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Carlos Ruizz Zaf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“Today 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reader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tomorrow a leader.”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Margaret Fuller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“Think before you speak.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before you think.”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Fran Lebowitz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Reading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is to the mind what exercise is to the body.”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Joseph Addison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reading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of all good books is like conversation with the finest (people) of the past centuries.”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Descartes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“The whole world opened up to me when I learned to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”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Mary Mcleod Bethune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Books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are a uniquely portable magic.”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 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Stephen King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9F1BC-1DA6-F801-E0DF-8B851A24011E}"/>
              </a:ext>
            </a:extLst>
          </p:cNvPr>
          <p:cNvSpPr txBox="1"/>
          <p:nvPr/>
        </p:nvSpPr>
        <p:spPr>
          <a:xfrm>
            <a:off x="2636672" y="0"/>
            <a:ext cx="6918661" cy="7368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D8F96E9-F93F-EFAC-72C0-AE15654C3455}"/>
              </a:ext>
            </a:extLst>
          </p:cNvPr>
          <p:cNvSpPr txBox="1"/>
          <p:nvPr/>
        </p:nvSpPr>
        <p:spPr>
          <a:xfrm>
            <a:off x="1451024" y="1274563"/>
            <a:ext cx="5691765" cy="4308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Have you ever heard of any of the authors?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do you know about them?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 an online research: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choose an author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find a few pieces of information about him/her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share it with the rest of the class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B0C6E7-2890-D58F-3772-F8442885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542" y="1274563"/>
            <a:ext cx="1943621" cy="2234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D597AEF-D4E4-115E-B9F8-76CBECE9F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376" y="1274563"/>
            <a:ext cx="2229179" cy="2234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2D53746-CD0E-EF56-60B8-879E3351B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699" y="3694916"/>
            <a:ext cx="2010463" cy="21368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03751F-04FD-E1CA-59A7-063E7A4EA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7376" y="3596993"/>
            <a:ext cx="2229179" cy="213680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53EEA-E3CB-1C37-ABF0-5F38136FD04C}"/>
              </a:ext>
            </a:extLst>
          </p:cNvPr>
          <p:cNvSpPr txBox="1"/>
          <p:nvPr/>
        </p:nvSpPr>
        <p:spPr>
          <a:xfrm>
            <a:off x="4405542" y="534704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D489C-970E-34FB-BCEB-46E6D5334448}"/>
              </a:ext>
            </a:extLst>
          </p:cNvPr>
          <p:cNvSpPr txBox="1"/>
          <p:nvPr/>
        </p:nvSpPr>
        <p:spPr>
          <a:xfrm>
            <a:off x="1096813" y="1566769"/>
            <a:ext cx="6459367" cy="42780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Look at the photo and, in small groups or pairs, discuss the following questions: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can you see in the photo? 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Would you like to spend your time in this library? Why yes/no?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Imagine you could find any book that you can think of in this marvelous room. Which one would you choose to read and why?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kinds of book interest you most? Fantasy, Sci-Fi, Mystery, Romance, Drama(...)?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 you prefer reading paper books or e-books? Why?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Have you ever read a book in English or any other foreign language? If yes, which 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08155-04F6-907A-A8B9-59B13F46F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180" y="1740386"/>
            <a:ext cx="4365235" cy="39308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4EE0AA-4ACA-8599-8B71-F67DD769F716}"/>
              </a:ext>
            </a:extLst>
          </p:cNvPr>
          <p:cNvSpPr txBox="1"/>
          <p:nvPr/>
        </p:nvSpPr>
        <p:spPr>
          <a:xfrm>
            <a:off x="4405542" y="320104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Reading Survey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E6234-63C5-9484-FF44-0E0F1A65EF53}"/>
              </a:ext>
            </a:extLst>
          </p:cNvPr>
          <p:cNvSpPr txBox="1"/>
          <p:nvPr/>
        </p:nvSpPr>
        <p:spPr>
          <a:xfrm>
            <a:off x="1286176" y="1727502"/>
            <a:ext cx="4663430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Think about your reading habits and answer the questions in the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3"/>
              </a:rPr>
              <a:t>Reading Survey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Read the statements carefully and choose the answer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that you consider to be true for you.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If there is no answer that fits you, 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write your own answer.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Be honest and remember that 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there is no right or wrong answers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08EE59-0D74-16BB-9458-85631F002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71" y="1563645"/>
            <a:ext cx="5216092" cy="312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44EA6C-7376-D6A6-36CC-C66306DA72C8}"/>
              </a:ext>
            </a:extLst>
          </p:cNvPr>
          <p:cNvSpPr txBox="1"/>
          <p:nvPr/>
        </p:nvSpPr>
        <p:spPr>
          <a:xfrm>
            <a:off x="3022924" y="496528"/>
            <a:ext cx="614615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Read your way to better English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5B5F1-6101-75A2-751D-5F21AD14CF4C}"/>
              </a:ext>
            </a:extLst>
          </p:cNvPr>
          <p:cNvSpPr txBox="1"/>
          <p:nvPr/>
        </p:nvSpPr>
        <p:spPr>
          <a:xfrm>
            <a:off x="1072801" y="1573728"/>
            <a:ext cx="5765538" cy="50783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This school year you will be a member of a book reading club named </a:t>
            </a:r>
            <a:r>
              <a: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your way to better English!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your opinion, how does a book club function? Have you ever been a part of any?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do you expect to read or do?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Have you ever used a digital library? Which one? How does it work?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pairs or small groups think of reading and finish the sentence: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</a:t>
            </a:r>
            <a:r>
              <a: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have never </a:t>
            </a: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(been a part of a reading club, read a book in English, used a digital library, written a book report....)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EB580-D1E9-1FD6-E0F3-0DE0982129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8129" y="1573728"/>
            <a:ext cx="4422952" cy="23220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D2D867-0742-1DD3-5557-CD82231B2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332" y="4241270"/>
            <a:ext cx="4015322" cy="16612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9E4714-EE36-32CE-4BBD-F32D0AD000A7}"/>
              </a:ext>
            </a:extLst>
          </p:cNvPr>
          <p:cNvSpPr txBox="1"/>
          <p:nvPr/>
        </p:nvSpPr>
        <p:spPr>
          <a:xfrm>
            <a:off x="1155298" y="584639"/>
            <a:ext cx="98814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About our new, digital library in less than a minute</a:t>
            </a: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12CE2-0895-734A-71C6-57CB6C1CF3BA}"/>
              </a:ext>
            </a:extLst>
          </p:cNvPr>
          <p:cNvSpPr txBox="1"/>
          <p:nvPr/>
        </p:nvSpPr>
        <p:spPr>
          <a:xfrm>
            <a:off x="1155298" y="1974473"/>
            <a:ext cx="4612864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 will be reading amazing e-books in an online library called </a:t>
            </a:r>
            <a:r>
              <a:rPr lang="hr-HR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Oxford Reading Club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Watch the short video about </a:t>
            </a:r>
            <a:r>
              <a:rPr lang="hr-HR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Oxford Reading Club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and write down at least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 characteristics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that you find interesting, useful, practical (...)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You can pause the video as many times as you want to make notes or comments.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Online Media 4" title="Oxford Reading Club">
            <a:hlinkClick r:id="" action="ppaction://media"/>
            <a:extLst>
              <a:ext uri="{FF2B5EF4-FFF2-40B4-BE49-F238E27FC236}">
                <a16:creationId xmlns:a16="http://schemas.microsoft.com/office/drawing/2014/main" id="{D16B2297-EE0F-2E52-632E-2EFBCA08CD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74340" y="2040255"/>
            <a:ext cx="3988341" cy="277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00A30-21DE-A7F2-0391-BFDC7183AD53}"/>
              </a:ext>
            </a:extLst>
          </p:cNvPr>
          <p:cNvSpPr txBox="1"/>
          <p:nvPr/>
        </p:nvSpPr>
        <p:spPr>
          <a:xfrm>
            <a:off x="2878238" y="439835"/>
            <a:ext cx="643551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register first!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FF203-F7A6-7C27-8BF1-EC7D23A1BAEF}"/>
              </a:ext>
            </a:extLst>
          </p:cNvPr>
          <p:cNvSpPr txBox="1"/>
          <p:nvPr/>
        </p:nvSpPr>
        <p:spPr>
          <a:xfrm>
            <a:off x="1077510" y="1285198"/>
            <a:ext cx="6304111" cy="78483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Before starting your reading journey, follow these 5 steps to register: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1: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Go to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www.oxfordreadingclub.com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and click on Register.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2: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Fill in the information needed to register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Choose a username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Create a password (minimum 6 characters long)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Confirm your password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email address.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n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ame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surname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country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(Croatia)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Under Institution, enter the name of the school.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Select from student or teacher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CA8D2-E791-4D90-21F0-668FACF71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22" y="1285198"/>
            <a:ext cx="3181289" cy="3359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BFE42-9E7E-4370-9A04-408844C52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455" y="2320957"/>
            <a:ext cx="3062865" cy="33596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Template%202022</Template>
  <TotalTime>300</TotalTime>
  <Words>1668</Words>
  <Application>Microsoft Office PowerPoint</Application>
  <PresentationFormat>Widescreen</PresentationFormat>
  <Paragraphs>243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start?</vt:lpstr>
      <vt:lpstr>Where to start?</vt:lpstr>
      <vt:lpstr>PowerPoint Presentation</vt:lpstr>
      <vt:lpstr>                                                                                             reading:</vt:lpstr>
      <vt:lpstr>While-reading tasks:</vt:lpstr>
      <vt:lpstr>Reading club discussion: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CSJ student</dc:creator>
  <cp:lastModifiedBy>Mia Mandić</cp:lastModifiedBy>
  <cp:revision>9</cp:revision>
  <dcterms:created xsi:type="dcterms:W3CDTF">2022-09-29T09:20:44Z</dcterms:created>
  <dcterms:modified xsi:type="dcterms:W3CDTF">2023-01-19T11:25:48Z</dcterms:modified>
</cp:coreProperties>
</file>