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73" r:id="rId3"/>
    <p:sldId id="256" r:id="rId4"/>
    <p:sldId id="258" r:id="rId5"/>
    <p:sldId id="259" r:id="rId6"/>
    <p:sldId id="275" r:id="rId7"/>
    <p:sldId id="270" r:id="rId8"/>
    <p:sldId id="271" r:id="rId9"/>
    <p:sldId id="260" r:id="rId10"/>
    <p:sldId id="261" r:id="rId11"/>
    <p:sldId id="262" r:id="rId12"/>
    <p:sldId id="263" r:id="rId13"/>
    <p:sldId id="264" r:id="rId14"/>
    <p:sldId id="265" r:id="rId15"/>
    <p:sldId id="279" r:id="rId16"/>
    <p:sldId id="278" r:id="rId17"/>
    <p:sldId id="276" r:id="rId18"/>
    <p:sldId id="268" r:id="rId19"/>
    <p:sldId id="267" r:id="rId20"/>
    <p:sldId id="280" r:id="rId21"/>
    <p:sldId id="277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71DD31-01E1-9873-4026-E1C1E138AF31}" name="Mia Mandić" initials="MM" userId="S::mia.mandic@profil-klett.hr::51db708b-eda5-4862-bc19-ba1224f656c1" providerId="AD"/>
  <p188:author id="{2B52114B-7B54-4B23-4535-7FBDFA70FBBD}" name="Natalija" initials="N" userId="Natalij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81" d="100"/>
          <a:sy n="81" d="100"/>
        </p:scale>
        <p:origin x="73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88CFC-E8FB-4578-9F4A-C4DB83709F0E}" type="datetimeFigureOut">
              <a:rPr lang="en-GB" smtClean="0"/>
              <a:t>19/01/2023</a:t>
            </a:fld>
            <a:endParaRPr lang="en-GB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5712A-ECBC-4C79-995E-E2C9534BAF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7409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0" i="1" dirty="0" err="1"/>
              <a:t>Source</a:t>
            </a:r>
            <a:r>
              <a:rPr lang="hr-HR" sz="1200" b="0" i="1" dirty="0"/>
              <a:t>: </a:t>
            </a:r>
            <a:r>
              <a:rPr lang="hr-HR" sz="1200" b="0" i="1" dirty="0" err="1"/>
              <a:t>Solutions</a:t>
            </a:r>
            <a:r>
              <a:rPr lang="hr-HR" sz="1200" b="0" i="1" dirty="0"/>
              <a:t> 3rd </a:t>
            </a:r>
            <a:r>
              <a:rPr lang="hr-HR" sz="1200" b="0" i="1" dirty="0" err="1"/>
              <a:t>Edition</a:t>
            </a:r>
            <a:r>
              <a:rPr lang="hr-HR" sz="1200" b="0" i="1" dirty="0"/>
              <a:t> </a:t>
            </a:r>
            <a:r>
              <a:rPr lang="hr-HR" sz="1200" b="0" i="1" dirty="0" err="1"/>
              <a:t>Intermediate</a:t>
            </a:r>
            <a:r>
              <a:rPr lang="hr-HR" sz="1200" b="0" i="1" dirty="0"/>
              <a:t>, </a:t>
            </a:r>
            <a:r>
              <a:rPr lang="hr-HR" sz="1200" b="0" i="1" dirty="0" err="1"/>
              <a:t>Student’s</a:t>
            </a:r>
            <a:r>
              <a:rPr lang="hr-HR" sz="1200" b="0" i="1" dirty="0"/>
              <a:t> </a:t>
            </a:r>
            <a:r>
              <a:rPr lang="hr-HR" sz="1200" b="0" i="1" dirty="0" err="1"/>
              <a:t>book</a:t>
            </a:r>
            <a:r>
              <a:rPr lang="hr-HR" sz="1200" b="0" i="1" dirty="0"/>
              <a:t>, OUP</a:t>
            </a:r>
            <a:endParaRPr lang="en-GB" b="0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5712A-ECBC-4C79-995E-E2C9534BAF68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176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9C4DDF-E4FC-BBE0-E0AD-7073B3725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FBCEA-160E-1FB8-2824-D552A83C046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 dirty="0"/>
              <a:t>Photo credit: https://www.vecteezy.com/vector-art/1220888-the-world-belongs-to-those-who-read-quote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701A6-07AA-91B0-086A-70494220DF8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7E9E9C4-3465-4EEA-B867-8C9DA034AE61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199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1A0B3-0E25-F92F-3890-EA2553DB4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D21FF3-C1DA-DB0F-6F1F-4D89A20D5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60873-D78D-384F-DA19-CEAD544D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92A1-005D-4FC2-8E2D-DAAC25363EC0}" type="datetimeFigureOut">
              <a:rPr lang="hr-HR" smtClean="0"/>
              <a:t>19.1.2023.</a:t>
            </a:fld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FEB79-ED32-A4C5-F36E-E7F483E86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3E279-2E30-3321-6F34-7F6C157E6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EC52-94D3-4C1A-85FC-FFCF7429215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372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32ABE-BE73-92DA-0C9C-FCE2739A1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1D487-CF61-F698-3CB4-277131F5D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173D7-8C9F-E962-A643-13A422E73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92A1-005D-4FC2-8E2D-DAAC25363EC0}" type="datetimeFigureOut">
              <a:rPr lang="hr-HR" smtClean="0"/>
              <a:t>19.1.2023.</a:t>
            </a:fld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9B4A0-4C2B-70F8-2B00-E16BAEFA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2E076-F60C-0766-25E8-237D6F9A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EC52-94D3-4C1A-85FC-FFCF7429215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11331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541170-3A1B-1C22-913E-3A9C5E462F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4D8C35-6868-033B-CAFB-04FE33AEF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E21F3-9205-041B-5E0E-8BF469F82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92A1-005D-4FC2-8E2D-DAAC25363EC0}" type="datetimeFigureOut">
              <a:rPr lang="hr-HR" smtClean="0"/>
              <a:t>19.1.2023.</a:t>
            </a:fld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24248-0FAB-77D5-9324-79A291292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8C36C-FD32-1539-ED21-425827C61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EC52-94D3-4C1A-85FC-FFCF7429215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7528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B460-6B6B-5D9A-F9CE-E8F5A061030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EBE54-A7BF-2D3A-C6FD-9B35DCE1FCB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34987-9312-58E3-33CC-EE1DD01D2BE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727D3B-700C-414A-B90E-CFEB81FBC69F}" type="datetime1">
              <a:rPr lang="hr-HR"/>
              <a:pPr lvl="0"/>
              <a:t>19.1.2023.</a:t>
            </a:fld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4EBED-4365-38C4-BB61-D4F5ADFB8D5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A5728-B99B-4DBB-FC36-78897BD8C1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28A982-2F8C-44A4-84E5-674B4780C5FE}" type="slidenum"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0932933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9416E-4AF4-4F1B-FD7B-49E8DB204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8D780-4AC0-69BA-3410-ECA6D939C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5BC4C-D2BD-C5FE-DCFE-5926B6E6F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92A1-005D-4FC2-8E2D-DAAC25363EC0}" type="datetimeFigureOut">
              <a:rPr lang="hr-HR" smtClean="0"/>
              <a:t>19.1.2023.</a:t>
            </a:fld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6BE02-9ED6-E372-F482-7A513B31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F7F95-CA2A-DD89-C8F1-F9CFD01EF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EC52-94D3-4C1A-85FC-FFCF7429215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38019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C5A80-C2C3-A4A8-BB04-19220827A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E0085-F48E-867A-237F-5B42B6AFC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E9DCC-2718-70D6-231D-3B3BA2350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92A1-005D-4FC2-8E2D-DAAC25363EC0}" type="datetimeFigureOut">
              <a:rPr lang="hr-HR" smtClean="0"/>
              <a:t>19.1.2023.</a:t>
            </a:fld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D2DB-5A09-DDDF-B7AD-EE6BB0EB7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41EFC-1419-7EF7-0001-D5EDCF0F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EC52-94D3-4C1A-85FC-FFCF7429215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9873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016DC-D27C-ED1C-909A-1C0214CDD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74DCF-C986-CE90-9576-075B71FDE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E2F7F-486F-5A07-8514-0D3DCFC2D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94521-B4E8-AB67-BE51-83049CE36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92A1-005D-4FC2-8E2D-DAAC25363EC0}" type="datetimeFigureOut">
              <a:rPr lang="hr-HR" smtClean="0"/>
              <a:t>19.1.2023.</a:t>
            </a:fld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DC7ED-7E42-37C3-2371-1AD2FA58D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EE495-5FB8-F885-8FB3-2ED749EBA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EC52-94D3-4C1A-85FC-FFCF7429215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66447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9B6FE-4548-FF8D-46C1-B22A0D09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AE177-98B5-D80C-F70D-9350B06F7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56787-3D76-6395-1572-BBDD9749E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C4504A-D55A-33C4-6FBA-FCC8A8F37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A9F037-80B9-CA8D-B2B2-94D63E7FA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E293E8-B776-093C-F351-D8D8C2BA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92A1-005D-4FC2-8E2D-DAAC25363EC0}" type="datetimeFigureOut">
              <a:rPr lang="hr-HR" smtClean="0"/>
              <a:t>19.1.2023.</a:t>
            </a:fld>
            <a:endParaRPr lang="hr-H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5A1CD1-2946-DBF7-403B-2AA5B5B1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2FEEFA-E1E5-60D7-EC25-B43C21890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EC52-94D3-4C1A-85FC-FFCF7429215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51088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FBA75-CDC1-1C25-8951-DCB7099B2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59A168-1409-FAEB-510B-ADCE384F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92A1-005D-4FC2-8E2D-DAAC25363EC0}" type="datetimeFigureOut">
              <a:rPr lang="hr-HR" smtClean="0"/>
              <a:t>19.1.2023.</a:t>
            </a:fld>
            <a:endParaRPr lang="hr-H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44CF0B-2272-2DFF-B826-197831912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3FB8B-4297-DC73-D9CB-D535D18F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EC52-94D3-4C1A-85FC-FFCF7429215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5975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0A5FBF-6048-88D1-C455-69EEFC1A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92A1-005D-4FC2-8E2D-DAAC25363EC0}" type="datetimeFigureOut">
              <a:rPr lang="hr-HR" smtClean="0"/>
              <a:t>19.1.2023.</a:t>
            </a:fld>
            <a:endParaRPr lang="hr-H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A54A24-9367-25FA-9368-AAE1E2CE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C9A51-6E93-A131-35F3-81B8663A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EC52-94D3-4C1A-85FC-FFCF7429215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6386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335B5-DB7E-FA7D-80C4-04EF105AC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90AA8-BFFF-3EDF-3F45-43A2F08FD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AF7BA-39F4-A11C-75E5-24D9E5EC0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87587-EC10-B120-C460-B41EA6E20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92A1-005D-4FC2-8E2D-DAAC25363EC0}" type="datetimeFigureOut">
              <a:rPr lang="hr-HR" smtClean="0"/>
              <a:t>19.1.2023.</a:t>
            </a:fld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002946-66C1-B69C-0106-E64AEEBED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8F865-5F87-6EB4-1C92-FB1AB010F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EC52-94D3-4C1A-85FC-FFCF7429215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27041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4B51F-7953-1788-0A35-F4697FF5F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EAF11F-2CF8-9302-FB23-FB9A203470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83BBC-4EE1-96E8-B0FE-F51431C4B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1C6FC-FC25-A872-9ACE-750B77A75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92A1-005D-4FC2-8E2D-DAAC25363EC0}" type="datetimeFigureOut">
              <a:rPr lang="hr-HR" smtClean="0"/>
              <a:t>19.1.2023.</a:t>
            </a:fld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5F18C-C5F0-FF90-5608-A220B955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BA785-5016-3465-6AFC-672F2078C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EC52-94D3-4C1A-85FC-FFCF7429215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248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BE507D-00AB-F437-A971-8479680D3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79E2F-C1E2-7C10-7B84-B67363A75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37AAC-DC35-B2ED-F5F9-8C3545640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492A1-005D-4FC2-8E2D-DAAC25363EC0}" type="datetimeFigureOut">
              <a:rPr lang="hr-HR" smtClean="0"/>
              <a:t>19.1.2023.</a:t>
            </a:fld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9A2D2-C411-4799-6874-2CF4D6DB0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46D6C-A820-5D0E-512B-D645AEFB5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FEC52-94D3-4C1A-85FC-FFCF7429215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8737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00EB5A-75DD-B584-59C3-C01CC42D76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DCFCB-5556-2F7B-E670-A6AED464DF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6F797-FBA9-EE9A-2355-59ACA3D0BD9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68910F7-4082-4772-8236-F3DC27FD3558}" type="datetime1">
              <a:rPr lang="hr-HR"/>
              <a:pPr lvl="0"/>
              <a:t>19.1.2023.</a:t>
            </a:fld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D27B6-D3DA-D74C-0ABF-9B66531646E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hr-H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E3B97-8C29-4E5D-0C7E-B279C60CFCF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05DFBC27-0D37-4E75-B5C4-1914A11E94C8}" type="slidenum"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4802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nepercentbetter.com/how-to-persuade-peopl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sij.com/course/publish-book-reviews-ijarbas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www.easij.com/course/publish-book-reviews-ijarbas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r.padlet.co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9IQVofS43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padvisor.co.uk/Attractions-g186338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nKuZ2wlNdw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biography/Charles-Dickens-British-novelist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rodeadodepapel.blogspot.com/2009/01/rodeado-de-papel-sin-dibujos-presenta.html" TargetMode="Externa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64C4C-E9A0-3725-FAF1-EE46D1B44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4986" y="1122363"/>
            <a:ext cx="7480571" cy="2387600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7E52FA-A031-5269-98FE-71B3375AB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2382" y="3602038"/>
            <a:ext cx="5826869" cy="1655762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698CF6E-99F9-41C8-B365-3D5896C43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042" y="1762812"/>
            <a:ext cx="7596457" cy="36017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D8BF43B-AE7D-4EFE-8F66-7542962BB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499" y="1030288"/>
            <a:ext cx="5353053" cy="75247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44554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5798-87C2-57F4-FFC0-094E59E1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522" y="369651"/>
            <a:ext cx="8472793" cy="1321037"/>
          </a:xfrm>
        </p:spPr>
        <p:txBody>
          <a:bodyPr/>
          <a:lstStyle/>
          <a:p>
            <a:r>
              <a:rPr lang="hr-HR" dirty="0"/>
              <a:t>Oliver Twist - Chapter 1</a:t>
            </a:r>
            <a:br>
              <a:rPr lang="hr-HR" dirty="0"/>
            </a:br>
            <a:r>
              <a:rPr lang="hr-HR" dirty="0"/>
              <a:t>(in class)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D353-7D4E-5311-CEF7-DE17329B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522" y="2023353"/>
            <a:ext cx="8472793" cy="3910519"/>
          </a:xfrm>
        </p:spPr>
        <p:txBody>
          <a:bodyPr numCol="2"/>
          <a:lstStyle/>
          <a:p>
            <a:r>
              <a:rPr lang="hr-HR" sz="2400" b="1" dirty="0"/>
              <a:t>Read and </a:t>
            </a:r>
            <a:r>
              <a:rPr lang="hr-HR" sz="2400" b="1" dirty="0" err="1"/>
              <a:t>listen</a:t>
            </a:r>
            <a:r>
              <a:rPr lang="hr-HR" sz="2400" b="1" dirty="0"/>
              <a:t> </a:t>
            </a:r>
            <a:r>
              <a:rPr lang="hr-HR" sz="2400" dirty="0"/>
              <a:t>to </a:t>
            </a:r>
            <a:r>
              <a:rPr lang="hr-HR" sz="2400" dirty="0" err="1"/>
              <a:t>chapters</a:t>
            </a:r>
            <a:r>
              <a:rPr lang="hr-HR" sz="2400" dirty="0"/>
              <a:t> 1-4 of Charles Dickens’ novel Oliver Twist.</a:t>
            </a:r>
          </a:p>
          <a:p>
            <a:r>
              <a:rPr lang="hr-HR" sz="2400" b="1" dirty="0"/>
              <a:t>Answer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questions</a:t>
            </a:r>
            <a:r>
              <a:rPr lang="hr-HR" sz="2400" dirty="0"/>
              <a:t> </a:t>
            </a:r>
            <a:r>
              <a:rPr lang="hr-HR" sz="2400" dirty="0" err="1"/>
              <a:t>in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i="1" dirty="0" err="1"/>
              <a:t>While</a:t>
            </a:r>
            <a:r>
              <a:rPr lang="hr-HR" sz="2400" i="1" dirty="0"/>
              <a:t> </a:t>
            </a:r>
            <a:r>
              <a:rPr lang="hr-HR" sz="2400" i="1" dirty="0" err="1"/>
              <a:t>Reading</a:t>
            </a:r>
            <a:r>
              <a:rPr lang="hr-HR" sz="2400" i="1" dirty="0"/>
              <a:t> </a:t>
            </a:r>
            <a:r>
              <a:rPr lang="hr-HR" sz="2400" dirty="0" err="1"/>
              <a:t>section</a:t>
            </a:r>
            <a:r>
              <a:rPr lang="hr-HR" sz="2400" dirty="0"/>
              <a:t>.</a:t>
            </a:r>
          </a:p>
          <a:p>
            <a:r>
              <a:rPr lang="hr-HR" sz="2400" b="1" dirty="0" err="1"/>
              <a:t>Underline</a:t>
            </a:r>
            <a:r>
              <a:rPr lang="hr-HR" sz="2400" b="1" dirty="0"/>
              <a:t> </a:t>
            </a:r>
            <a:r>
              <a:rPr lang="hr-HR" sz="2400" dirty="0" err="1"/>
              <a:t>the</a:t>
            </a:r>
            <a:r>
              <a:rPr lang="hr-HR" sz="2400" b="1" dirty="0"/>
              <a:t> </a:t>
            </a:r>
            <a:r>
              <a:rPr lang="hr-HR" sz="2400" dirty="0" err="1"/>
              <a:t>parts</a:t>
            </a:r>
            <a:r>
              <a:rPr lang="hr-HR" sz="2400" dirty="0"/>
              <a:t> </a:t>
            </a:r>
            <a:r>
              <a:rPr lang="hr-HR" sz="2400" dirty="0" err="1"/>
              <a:t>you</a:t>
            </a:r>
            <a:r>
              <a:rPr lang="hr-HR" sz="2400" dirty="0"/>
              <a:t> </a:t>
            </a:r>
            <a:r>
              <a:rPr lang="hr-HR" sz="2400" dirty="0" err="1"/>
              <a:t>liked</a:t>
            </a:r>
            <a:r>
              <a:rPr lang="hr-HR" sz="2400" dirty="0"/>
              <a:t> </a:t>
            </a:r>
            <a:r>
              <a:rPr lang="hr-HR" sz="2400" dirty="0" err="1"/>
              <a:t>or</a:t>
            </a:r>
            <a:r>
              <a:rPr lang="hr-HR" sz="2400" dirty="0"/>
              <a:t> </a:t>
            </a:r>
            <a:r>
              <a:rPr lang="hr-HR" sz="2400" dirty="0" err="1"/>
              <a:t>find</a:t>
            </a:r>
            <a:r>
              <a:rPr lang="hr-HR" sz="2400" dirty="0"/>
              <a:t> most </a:t>
            </a:r>
            <a:r>
              <a:rPr lang="hr-HR" sz="2400" dirty="0" err="1"/>
              <a:t>interesting</a:t>
            </a:r>
            <a:r>
              <a:rPr lang="hr-HR" sz="2400" dirty="0"/>
              <a:t>.  </a:t>
            </a:r>
          </a:p>
          <a:p>
            <a:endParaRPr lang="hr-HR" sz="2400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E1CE1C77-B624-B160-4ED6-38176055F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2023353"/>
            <a:ext cx="4649384" cy="269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53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5798-87C2-57F4-FFC0-094E59E1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522" y="369651"/>
            <a:ext cx="8472793" cy="1321037"/>
          </a:xfrm>
        </p:spPr>
        <p:txBody>
          <a:bodyPr/>
          <a:lstStyle/>
          <a:p>
            <a:r>
              <a:rPr lang="hr-HR" dirty="0"/>
              <a:t>Reading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D353-7D4E-5311-CEF7-DE17329B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522" y="2023353"/>
            <a:ext cx="9194144" cy="3910519"/>
          </a:xfrm>
        </p:spPr>
        <p:txBody>
          <a:bodyPr numCol="2"/>
          <a:lstStyle/>
          <a:p>
            <a:r>
              <a:rPr lang="hr-HR" sz="2400" dirty="0"/>
              <a:t>One half of the class </a:t>
            </a:r>
            <a:r>
              <a:rPr lang="hr-HR" sz="2400" b="1" dirty="0"/>
              <a:t>chooses</a:t>
            </a:r>
            <a:r>
              <a:rPr lang="hr-HR" sz="2400" dirty="0"/>
              <a:t> </a:t>
            </a:r>
            <a:r>
              <a:rPr lang="hr-HR" sz="2400" i="1" dirty="0"/>
              <a:t>Great expectations </a:t>
            </a:r>
            <a:r>
              <a:rPr lang="hr-HR" sz="2400" dirty="0"/>
              <a:t>and the other half </a:t>
            </a:r>
            <a:r>
              <a:rPr lang="hr-HR" sz="2400" i="1" dirty="0"/>
              <a:t>Oliver Twist </a:t>
            </a:r>
            <a:r>
              <a:rPr lang="hr-HR" sz="2400" dirty="0"/>
              <a:t>to read </a:t>
            </a:r>
            <a:r>
              <a:rPr lang="hr-HR" sz="2400" b="1" dirty="0"/>
              <a:t>at home</a:t>
            </a:r>
            <a:r>
              <a:rPr lang="hr-HR" sz="2400" dirty="0"/>
              <a:t>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6FC4B7D-41A5-0C69-6BFD-333560FF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547" y="2023353"/>
            <a:ext cx="1664500" cy="2315363"/>
          </a:xfrm>
          <a:prstGeom prst="rect">
            <a:avLst/>
          </a:prstGeom>
        </p:spPr>
      </p:pic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7935331F-46C8-48EB-7CBE-6D999B2BE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84" y="2023353"/>
            <a:ext cx="1664500" cy="242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36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5798-87C2-57F4-FFC0-094E59E1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522" y="369651"/>
            <a:ext cx="8472793" cy="1321037"/>
          </a:xfrm>
        </p:spPr>
        <p:txBody>
          <a:bodyPr/>
          <a:lstStyle/>
          <a:p>
            <a:r>
              <a:rPr lang="hr-HR" dirty="0"/>
              <a:t>Back in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D353-7D4E-5311-CEF7-DE17329B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155" y="1819373"/>
            <a:ext cx="8743160" cy="3506771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hr-HR" sz="2400" b="1" dirty="0"/>
              <a:t>TASK</a:t>
            </a:r>
          </a:p>
          <a:p>
            <a:pPr marL="0" indent="0">
              <a:buNone/>
            </a:pPr>
            <a:r>
              <a:rPr lang="hr-HR" sz="2000" dirty="0"/>
              <a:t>In their pairs students </a:t>
            </a:r>
            <a:r>
              <a:rPr lang="hr-HR" sz="2000" b="1" dirty="0"/>
              <a:t>present </a:t>
            </a:r>
            <a:r>
              <a:rPr lang="hr-HR" sz="2000" dirty="0"/>
              <a:t>the books they have read. </a:t>
            </a:r>
          </a:p>
          <a:p>
            <a:pPr marL="0" indent="0">
              <a:buNone/>
            </a:pPr>
            <a:r>
              <a:rPr lang="hr-HR" sz="2000" dirty="0"/>
              <a:t>After giving general information about the book, try </a:t>
            </a:r>
            <a:r>
              <a:rPr lang="hr-HR" sz="2000" b="1" dirty="0"/>
              <a:t>to persuade </a:t>
            </a:r>
            <a:r>
              <a:rPr lang="hr-HR" sz="2000" dirty="0"/>
              <a:t>your partner to read the book you have just read.</a:t>
            </a:r>
          </a:p>
          <a:p>
            <a:pPr marL="0" indent="0">
              <a:buNone/>
            </a:pPr>
            <a:r>
              <a:rPr lang="hr-HR" sz="1800" dirty="0" err="1"/>
              <a:t>These</a:t>
            </a:r>
            <a:r>
              <a:rPr lang="hr-HR" sz="1800" dirty="0"/>
              <a:t> </a:t>
            </a:r>
            <a:r>
              <a:rPr lang="hr-HR" sz="1800" dirty="0" err="1"/>
              <a:t>phrases</a:t>
            </a:r>
            <a:r>
              <a:rPr lang="hr-HR" sz="1800" dirty="0"/>
              <a:t> </a:t>
            </a:r>
            <a:r>
              <a:rPr lang="hr-HR" sz="1800" dirty="0" err="1"/>
              <a:t>might</a:t>
            </a:r>
            <a:r>
              <a:rPr lang="hr-HR" sz="1800" dirty="0"/>
              <a:t> </a:t>
            </a:r>
            <a:r>
              <a:rPr lang="hr-HR" sz="1800" dirty="0" err="1"/>
              <a:t>help</a:t>
            </a:r>
            <a:r>
              <a:rPr lang="hr-HR" sz="1800" dirty="0"/>
              <a:t> </a:t>
            </a:r>
            <a:r>
              <a:rPr lang="hr-HR" sz="1800" dirty="0" err="1"/>
              <a:t>you</a:t>
            </a:r>
            <a:r>
              <a:rPr lang="hr-HR" sz="1800" dirty="0"/>
              <a:t>: </a:t>
            </a:r>
            <a:r>
              <a:rPr lang="hr-HR" sz="1800" b="1" i="1" dirty="0" err="1"/>
              <a:t>Why</a:t>
            </a:r>
            <a:r>
              <a:rPr lang="hr-HR" sz="1800" b="1" i="1" dirty="0"/>
              <a:t> </a:t>
            </a:r>
            <a:r>
              <a:rPr lang="hr-HR" sz="1800" b="1" i="1" dirty="0" err="1"/>
              <a:t>don’t</a:t>
            </a:r>
            <a:r>
              <a:rPr lang="hr-HR" sz="1800" b="1" i="1" dirty="0"/>
              <a:t> </a:t>
            </a:r>
            <a:r>
              <a:rPr lang="hr-HR" sz="1800" b="1" i="1" dirty="0" err="1"/>
              <a:t>you</a:t>
            </a:r>
            <a:r>
              <a:rPr lang="hr-HR" sz="1800" b="1" i="1" dirty="0"/>
              <a:t> </a:t>
            </a:r>
            <a:r>
              <a:rPr lang="hr-HR" sz="1800" b="1" i="1" dirty="0" err="1"/>
              <a:t>think</a:t>
            </a:r>
            <a:r>
              <a:rPr lang="hr-HR" sz="1800" b="1" i="1" dirty="0"/>
              <a:t> </a:t>
            </a:r>
            <a:r>
              <a:rPr lang="hr-HR" sz="1800" b="1" i="1" dirty="0" err="1"/>
              <a:t>about</a:t>
            </a:r>
            <a:r>
              <a:rPr lang="hr-HR" sz="1800" b="1" i="1" dirty="0"/>
              <a:t> (</a:t>
            </a:r>
            <a:r>
              <a:rPr lang="hr-HR" sz="1800" b="1" i="1" dirty="0" err="1"/>
              <a:t>consider</a:t>
            </a:r>
            <a:r>
              <a:rPr lang="hr-HR" sz="1800" b="1" i="1" dirty="0"/>
              <a:t> </a:t>
            </a:r>
            <a:r>
              <a:rPr lang="hr-HR" sz="1800" b="1" i="1" dirty="0" err="1"/>
              <a:t>something</a:t>
            </a:r>
            <a:r>
              <a:rPr lang="hr-HR" sz="1800" b="1" i="1" dirty="0"/>
              <a:t>)… </a:t>
            </a:r>
            <a:r>
              <a:rPr lang="hr-HR" sz="1800" b="1" i="1" dirty="0" err="1"/>
              <a:t>It</a:t>
            </a:r>
            <a:r>
              <a:rPr lang="hr-HR" sz="1800" b="1" i="1" dirty="0"/>
              <a:t> </a:t>
            </a:r>
            <a:r>
              <a:rPr lang="hr-HR" sz="1800" b="1" i="1" dirty="0" err="1"/>
              <a:t>might</a:t>
            </a:r>
            <a:r>
              <a:rPr lang="hr-HR" sz="1800" b="1" i="1" dirty="0"/>
              <a:t> </a:t>
            </a:r>
            <a:r>
              <a:rPr lang="hr-HR" sz="1800" b="1" i="1" dirty="0" err="1"/>
              <a:t>be</a:t>
            </a:r>
            <a:r>
              <a:rPr lang="hr-HR" sz="1800" b="1" i="1" dirty="0"/>
              <a:t> a </a:t>
            </a:r>
            <a:r>
              <a:rPr lang="hr-HR" sz="1800" b="1" i="1" dirty="0" err="1"/>
              <a:t>good</a:t>
            </a:r>
            <a:r>
              <a:rPr lang="hr-HR" sz="1800" b="1" i="1" dirty="0"/>
              <a:t> </a:t>
            </a:r>
            <a:r>
              <a:rPr lang="hr-HR" sz="1800" b="1" i="1" dirty="0" err="1"/>
              <a:t>idea</a:t>
            </a:r>
            <a:r>
              <a:rPr lang="hr-HR" sz="1800" b="1" i="1" dirty="0"/>
              <a:t> to…; </a:t>
            </a:r>
            <a:r>
              <a:rPr lang="hr-HR" sz="1800" b="1" i="1" dirty="0" err="1"/>
              <a:t>Perhaps</a:t>
            </a:r>
            <a:r>
              <a:rPr lang="hr-HR" sz="1800" b="1" i="1" dirty="0"/>
              <a:t> </a:t>
            </a:r>
            <a:r>
              <a:rPr lang="hr-HR" sz="1800" b="1" i="1" dirty="0" err="1"/>
              <a:t>you</a:t>
            </a:r>
            <a:r>
              <a:rPr lang="hr-HR" sz="1800" b="1" i="1" dirty="0"/>
              <a:t> </a:t>
            </a:r>
            <a:r>
              <a:rPr lang="hr-HR" sz="1800" b="1" i="1" dirty="0" err="1"/>
              <a:t>could</a:t>
            </a:r>
            <a:r>
              <a:rPr lang="hr-HR" sz="1800" b="1" i="1" dirty="0"/>
              <a:t>…;  I </a:t>
            </a:r>
            <a:r>
              <a:rPr lang="hr-HR" sz="1800" b="1" i="1" dirty="0" err="1"/>
              <a:t>would</a:t>
            </a:r>
            <a:r>
              <a:rPr lang="hr-HR" sz="1800" b="1" i="1" dirty="0"/>
              <a:t> </a:t>
            </a:r>
            <a:r>
              <a:rPr lang="hr-HR" sz="1800" b="1" i="1" dirty="0" err="1"/>
              <a:t>appreciate</a:t>
            </a:r>
            <a:r>
              <a:rPr lang="hr-HR" sz="1800" b="1" i="1" dirty="0"/>
              <a:t> </a:t>
            </a:r>
            <a:r>
              <a:rPr lang="hr-HR" sz="1800" b="1" i="1" dirty="0" err="1"/>
              <a:t>it</a:t>
            </a:r>
            <a:r>
              <a:rPr lang="hr-HR" sz="1800" b="1" i="1" dirty="0"/>
              <a:t> </a:t>
            </a:r>
            <a:r>
              <a:rPr lang="hr-HR" sz="1800" b="1" i="1" dirty="0" err="1"/>
              <a:t>if</a:t>
            </a:r>
            <a:r>
              <a:rPr lang="hr-HR" sz="1800" b="1" i="1" dirty="0"/>
              <a:t>, (+Past </a:t>
            </a:r>
            <a:r>
              <a:rPr lang="hr-HR" sz="1800" b="1" i="1" dirty="0" err="1"/>
              <a:t>Simple</a:t>
            </a:r>
            <a:r>
              <a:rPr lang="hr-HR" sz="1800" b="1" i="1" dirty="0"/>
              <a:t>); I </a:t>
            </a:r>
            <a:r>
              <a:rPr lang="hr-HR" sz="1800" b="1" i="1" dirty="0" err="1"/>
              <a:t>can</a:t>
            </a:r>
            <a:r>
              <a:rPr lang="hr-HR" sz="1800" b="1" i="1" dirty="0"/>
              <a:t> </a:t>
            </a:r>
            <a:r>
              <a:rPr lang="hr-HR" sz="1800" b="1" i="1" dirty="0" err="1"/>
              <a:t>assure</a:t>
            </a:r>
            <a:r>
              <a:rPr lang="hr-HR" sz="1800" b="1" i="1" dirty="0"/>
              <a:t>/</a:t>
            </a:r>
            <a:r>
              <a:rPr lang="hr-HR" sz="1800" b="1" i="1" dirty="0" err="1"/>
              <a:t>guarantee</a:t>
            </a:r>
            <a:r>
              <a:rPr lang="hr-HR" sz="1800" b="1" i="1" dirty="0"/>
              <a:t> </a:t>
            </a:r>
            <a:r>
              <a:rPr lang="hr-HR" sz="1800" b="1" i="1" dirty="0" err="1"/>
              <a:t>you</a:t>
            </a:r>
            <a:r>
              <a:rPr lang="hr-HR" sz="1800" b="1" i="1" dirty="0"/>
              <a:t> </a:t>
            </a:r>
            <a:r>
              <a:rPr lang="hr-HR" sz="1800" b="1" i="1" dirty="0" err="1"/>
              <a:t>that</a:t>
            </a:r>
            <a:r>
              <a:rPr lang="hr-HR" sz="1800" b="1" i="1" dirty="0"/>
              <a:t>… </a:t>
            </a:r>
            <a:r>
              <a:rPr lang="hr-HR" sz="1800" b="1" i="1" dirty="0" err="1"/>
              <a:t>Surely</a:t>
            </a:r>
            <a:r>
              <a:rPr lang="hr-HR" sz="1800" b="1" i="1" dirty="0"/>
              <a:t> </a:t>
            </a:r>
            <a:r>
              <a:rPr lang="hr-HR" sz="1800" b="1" i="1" dirty="0" err="1"/>
              <a:t>you</a:t>
            </a:r>
            <a:r>
              <a:rPr lang="hr-HR" sz="1800" b="1" i="1" dirty="0"/>
              <a:t> </a:t>
            </a:r>
            <a:r>
              <a:rPr lang="hr-HR" sz="1800" b="1" i="1" dirty="0" err="1"/>
              <a:t>have</a:t>
            </a:r>
            <a:r>
              <a:rPr lang="hr-HR" sz="1800" b="1" i="1" dirty="0"/>
              <a:t> to </a:t>
            </a:r>
            <a:r>
              <a:rPr lang="hr-HR" sz="1800" b="1" i="1" dirty="0" err="1"/>
              <a:t>agree</a:t>
            </a:r>
            <a:r>
              <a:rPr lang="hr-HR" sz="1800" b="1" i="1" dirty="0"/>
              <a:t> </a:t>
            </a:r>
            <a:r>
              <a:rPr lang="hr-HR" sz="1800" b="1" i="1" dirty="0" err="1"/>
              <a:t>that</a:t>
            </a:r>
            <a:r>
              <a:rPr lang="hr-HR" sz="1800" b="1" i="1" dirty="0"/>
              <a:t>…</a:t>
            </a:r>
          </a:p>
          <a:p>
            <a:pPr marL="0" indent="0">
              <a:buNone/>
            </a:pPr>
            <a:r>
              <a:rPr lang="hr-HR" sz="2000" dirty="0"/>
              <a:t>Students </a:t>
            </a:r>
            <a:r>
              <a:rPr lang="hr-HR" sz="2000" b="1" dirty="0"/>
              <a:t>discuss</a:t>
            </a:r>
            <a:r>
              <a:rPr lang="hr-HR" sz="2000" dirty="0"/>
              <a:t> who presented more persuasive arguments.</a:t>
            </a:r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12" name="Slika 11" descr="Slika na kojoj se prikazuje tekst, osoba, na zatvorenom, obitelj&#10;&#10;Opis je automatski generiran">
            <a:extLst>
              <a:ext uri="{FF2B5EF4-FFF2-40B4-BE49-F238E27FC236}">
                <a16:creationId xmlns:a16="http://schemas.microsoft.com/office/drawing/2014/main" id="{1BE24D4D-112C-D63C-E7F1-DF7B027B9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31348" y="3429000"/>
            <a:ext cx="3246588" cy="186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24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5798-87C2-57F4-FFC0-094E59E1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522" y="369651"/>
            <a:ext cx="8472793" cy="1321037"/>
          </a:xfrm>
        </p:spPr>
        <p:txBody>
          <a:bodyPr/>
          <a:lstStyle/>
          <a:p>
            <a:r>
              <a:rPr lang="hr-HR" dirty="0"/>
              <a:t>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D353-7D4E-5311-CEF7-DE17329B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522" y="2007909"/>
            <a:ext cx="8472793" cy="3750865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hr-HR" sz="2400" b="1" dirty="0"/>
              <a:t>TASK A</a:t>
            </a:r>
            <a:r>
              <a:rPr lang="hr-HR" sz="2400" dirty="0"/>
              <a:t> </a:t>
            </a:r>
          </a:p>
          <a:p>
            <a:pPr marL="0" indent="0">
              <a:buNone/>
            </a:pPr>
            <a:r>
              <a:rPr lang="hr-HR" sz="2000" dirty="0"/>
              <a:t>Your teacher has asked you </a:t>
            </a:r>
            <a:r>
              <a:rPr lang="hr-HR" sz="2000" b="1" dirty="0"/>
              <a:t>to write a book review </a:t>
            </a:r>
            <a:r>
              <a:rPr lang="hr-HR" sz="2000" dirty="0"/>
              <a:t>for the school magazine. Write your review describing the book and say what you liked and didn’t like about it.</a:t>
            </a:r>
          </a:p>
          <a:p>
            <a:pPr marL="0" indent="0">
              <a:buNone/>
            </a:pPr>
            <a:endParaRPr lang="hr-HR" sz="800" dirty="0">
              <a:hlinkClick r:id="rId3" tooltip="https://www.easij.com/course/publish-book-reviews-ijarbas/"/>
            </a:endParaRPr>
          </a:p>
          <a:p>
            <a:pPr marL="0" indent="0">
              <a:buNone/>
            </a:pPr>
            <a:endParaRPr lang="hr-HR" sz="800" dirty="0">
              <a:hlinkClick r:id="rId3" tooltip="https://www.easij.com/course/publish-book-reviews-ijarbas/"/>
            </a:endParaRPr>
          </a:p>
          <a:p>
            <a:pPr marL="0" indent="0">
              <a:buNone/>
            </a:pPr>
            <a:endParaRPr lang="hr-HR" sz="800" dirty="0">
              <a:hlinkClick r:id="rId3" tooltip="https://www.easij.com/course/publish-book-reviews-ijarbas/"/>
            </a:endParaRPr>
          </a:p>
          <a:p>
            <a:pPr marL="0" indent="0">
              <a:buNone/>
            </a:pPr>
            <a:endParaRPr lang="hr-HR" sz="800" dirty="0">
              <a:hlinkClick r:id="rId3" tooltip="https://www.easij.com/course/publish-book-reviews-ijarbas/"/>
            </a:endParaRPr>
          </a:p>
          <a:p>
            <a:pPr marL="0" indent="0" algn="r">
              <a:buNone/>
            </a:pPr>
            <a:endParaRPr lang="hr-HR" sz="800" dirty="0">
              <a:hlinkClick r:id="rId3" tooltip="https://www.easij.com/course/publish-book-reviews-ijarbas/"/>
            </a:endParaRPr>
          </a:p>
          <a:p>
            <a:pPr marL="0" indent="0" algn="r">
              <a:buNone/>
            </a:pPr>
            <a:endParaRPr lang="hr-HR" sz="800" dirty="0">
              <a:hlinkClick r:id="rId3" tooltip="https://www.easij.com/course/publish-book-reviews-ijarbas/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11" name="Slika 10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id="{F6D3289E-A447-32B6-BF8A-8A550384B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59217" y="1797304"/>
            <a:ext cx="3545098" cy="3510192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D2F7307-E718-9BC8-31E3-1E984B6A1553}"/>
              </a:ext>
            </a:extLst>
          </p:cNvPr>
          <p:cNvSpPr txBox="1"/>
          <p:nvPr/>
        </p:nvSpPr>
        <p:spPr>
          <a:xfrm rot="10800000" flipV="1">
            <a:off x="7097722" y="5267739"/>
            <a:ext cx="357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3" tooltip="https://www.easij.com/course/publish-book-reviews-ijarbas/"/>
              </a:rPr>
              <a:t>Ta </a:t>
            </a:r>
            <a:r>
              <a:rPr lang="en-GB" sz="900" dirty="0" err="1">
                <a:hlinkClick r:id="rId3" tooltip="https://www.easij.com/course/publish-book-reviews-ijarbas/"/>
              </a:rPr>
              <a:t>fotografija</a:t>
            </a:r>
            <a:r>
              <a:rPr lang="en-GB" sz="900" dirty="0"/>
              <a:t> </a:t>
            </a:r>
            <a:r>
              <a:rPr lang="en-GB" sz="900" dirty="0" err="1"/>
              <a:t>korisnika</a:t>
            </a:r>
            <a:r>
              <a:rPr lang="en-GB" sz="900" dirty="0"/>
              <a:t> </a:t>
            </a:r>
            <a:r>
              <a:rPr lang="en-GB" sz="900" dirty="0" err="1"/>
              <a:t>Nepoznat</a:t>
            </a:r>
            <a:r>
              <a:rPr lang="en-GB" sz="900" dirty="0"/>
              <a:t> </a:t>
            </a:r>
            <a:r>
              <a:rPr lang="en-GB" sz="900" dirty="0" err="1"/>
              <a:t>autor</a:t>
            </a:r>
            <a:r>
              <a:rPr lang="en-GB" sz="900" dirty="0"/>
              <a:t>: </a:t>
            </a:r>
            <a:r>
              <a:rPr lang="en-GB" sz="900" dirty="0" err="1"/>
              <a:t>licenca</a:t>
            </a:r>
            <a:r>
              <a:rPr lang="en-GB" sz="900" dirty="0"/>
              <a:t> </a:t>
            </a:r>
            <a:r>
              <a:rPr lang="en-GB" sz="900" dirty="0">
                <a:hlinkClick r:id="rId5" tooltip="https://creativecommons.org/licenses/by/3.0/"/>
              </a:rPr>
              <a:t>CC BY</a:t>
            </a:r>
            <a:endParaRPr lang="en-GB" sz="900" dirty="0"/>
          </a:p>
          <a:p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020508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>
            <a:extLst>
              <a:ext uri="{FF2B5EF4-FFF2-40B4-BE49-F238E27FC236}">
                <a16:creationId xmlns:a16="http://schemas.microsoft.com/office/drawing/2014/main" id="{6CB789A7-FAB8-2A07-6DA5-BE8C94291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361950"/>
            <a:ext cx="9305925" cy="634002"/>
          </a:xfrm>
        </p:spPr>
        <p:txBody>
          <a:bodyPr>
            <a:noAutofit/>
          </a:bodyPr>
          <a:lstStyle/>
          <a:p>
            <a:r>
              <a:rPr lang="hr-HR" sz="2400" b="1" dirty="0" err="1"/>
              <a:t>Example</a:t>
            </a:r>
            <a:r>
              <a:rPr lang="hr-HR" sz="2400" b="1" dirty="0"/>
              <a:t>: </a:t>
            </a:r>
            <a:r>
              <a:rPr lang="hr-HR" sz="2400" b="1" dirty="0" err="1"/>
              <a:t>If</a:t>
            </a:r>
            <a:r>
              <a:rPr lang="hr-HR" sz="2400" b="1" dirty="0"/>
              <a:t> </a:t>
            </a:r>
            <a:r>
              <a:rPr lang="hr-HR" sz="2400" b="1" dirty="0" err="1"/>
              <a:t>you</a:t>
            </a:r>
            <a:r>
              <a:rPr lang="hr-HR" sz="2400" b="1" dirty="0"/>
              <a:t> are </a:t>
            </a:r>
            <a:r>
              <a:rPr lang="hr-HR" sz="2400" b="1" dirty="0" err="1"/>
              <a:t>hungry</a:t>
            </a:r>
            <a:r>
              <a:rPr lang="hr-HR" sz="2400" b="1" dirty="0"/>
              <a:t> for a </a:t>
            </a:r>
            <a:r>
              <a:rPr lang="hr-HR" sz="2400" b="1" dirty="0" err="1"/>
              <a:t>good</a:t>
            </a:r>
            <a:r>
              <a:rPr lang="hr-HR" sz="2400" b="1" dirty="0"/>
              <a:t> </a:t>
            </a:r>
            <a:r>
              <a:rPr lang="hr-HR" sz="2400" b="1" dirty="0" err="1"/>
              <a:t>book</a:t>
            </a:r>
            <a:r>
              <a:rPr lang="hr-HR" sz="2400" b="1" dirty="0"/>
              <a:t>, </a:t>
            </a:r>
            <a:r>
              <a:rPr lang="hr-HR" sz="2400" b="1" dirty="0" err="1"/>
              <a:t>read</a:t>
            </a:r>
            <a:r>
              <a:rPr lang="hr-HR" sz="2400" b="1" dirty="0"/>
              <a:t> on!</a:t>
            </a:r>
            <a:endParaRPr lang="en-GB" sz="2400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D353-7D4E-5311-CEF7-DE17329B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4" y="1052512"/>
            <a:ext cx="10353675" cy="5124451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endParaRPr lang="hr-HR" sz="1000" dirty="0">
              <a:hlinkClick r:id="rId4" tooltip="https://www.easij.com/course/publish-book-reviews-ijarbas/"/>
            </a:endParaRPr>
          </a:p>
          <a:p>
            <a:pPr marL="0" indent="0" algn="r">
              <a:buNone/>
            </a:pPr>
            <a:endParaRPr lang="hr-HR" sz="800" dirty="0">
              <a:hlinkClick r:id="rId4" tooltip="https://www.easij.com/course/publish-book-reviews-ijarbas/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031594C0-4741-B96E-CE7D-A9DC0969B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15" y="1181395"/>
            <a:ext cx="5320991" cy="4810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91600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5798-87C2-57F4-FFC0-094E59E1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522" y="369651"/>
            <a:ext cx="8472793" cy="1321037"/>
          </a:xfrm>
        </p:spPr>
        <p:txBody>
          <a:bodyPr/>
          <a:lstStyle/>
          <a:p>
            <a:r>
              <a:rPr lang="hr-HR" dirty="0"/>
              <a:t>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D353-7D4E-5311-CEF7-DE17329B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9836" y="1470991"/>
            <a:ext cx="8965094" cy="4462670"/>
          </a:xfrm>
        </p:spPr>
        <p:txBody>
          <a:bodyPr numCol="1">
            <a:normAutofit fontScale="32500" lnSpcReduction="20000"/>
          </a:bodyPr>
          <a:lstStyle/>
          <a:p>
            <a:pPr marL="0" indent="0">
              <a:buNone/>
            </a:pPr>
            <a:r>
              <a:rPr lang="hr-HR" sz="7200" b="1" dirty="0"/>
              <a:t>Use the following </a:t>
            </a:r>
            <a:r>
              <a:rPr lang="hr-HR" sz="7200" b="1" dirty="0" err="1"/>
              <a:t>writing</a:t>
            </a:r>
            <a:r>
              <a:rPr lang="hr-HR" sz="7200" b="1" dirty="0"/>
              <a:t> plan: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 a title to catch the reader's attention</a:t>
            </a:r>
            <a:endParaRPr lang="hr-HR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PARAGRAPH 1 - INTRODUCTION 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 your opinion of the book for the first time and some background information about the book.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PARAGRAPH 2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Briefly describe the plot and </a:t>
            </a:r>
            <a:r>
              <a:rPr lang="hr-HR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characters (use the present tense). 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PARAGRAPH 3 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Say why you liked the book and mention something you did not like.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7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PARAGRAPH 4 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7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Restate your opinion of the book.</a:t>
            </a:r>
            <a:endParaRPr lang="hr-H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81062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5798-87C2-57F4-FFC0-094E59E1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522" y="369651"/>
            <a:ext cx="8472793" cy="1321037"/>
          </a:xfrm>
        </p:spPr>
        <p:txBody>
          <a:bodyPr/>
          <a:lstStyle/>
          <a:p>
            <a:r>
              <a:rPr lang="hr-HR" dirty="0" err="1"/>
              <a:t>Book</a:t>
            </a:r>
            <a:r>
              <a:rPr lang="hr-HR" dirty="0"/>
              <a:t> </a:t>
            </a:r>
            <a:r>
              <a:rPr lang="hr-HR" dirty="0" err="1"/>
              <a:t>Review</a:t>
            </a:r>
            <a:r>
              <a:rPr lang="hr-HR" dirty="0"/>
              <a:t> - </a:t>
            </a:r>
            <a:r>
              <a:rPr lang="hr-HR" dirty="0" err="1"/>
              <a:t>Checklist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D353-7D4E-5311-CEF7-DE17329B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522" y="1847654"/>
            <a:ext cx="8472793" cy="3911120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GB" sz="2400" dirty="0"/>
              <a:t>Students can use the Checklist for self-assessment:</a:t>
            </a:r>
          </a:p>
          <a:p>
            <a:pPr marL="0" indent="0">
              <a:buNone/>
            </a:pPr>
            <a:r>
              <a:rPr lang="en-GB" sz="2400" dirty="0"/>
              <a:t>Have you…</a:t>
            </a:r>
          </a:p>
          <a:p>
            <a:r>
              <a:rPr lang="en-GB" sz="2400" dirty="0"/>
              <a:t>given your review a title and an interesting introduction? </a:t>
            </a:r>
          </a:p>
          <a:p>
            <a:r>
              <a:rPr lang="en-GB" sz="2400" dirty="0"/>
              <a:t>used an appropriate style? 		</a:t>
            </a:r>
          </a:p>
          <a:p>
            <a:r>
              <a:rPr lang="en-GB" sz="2400" dirty="0"/>
              <a:t>given your article a logical structure? </a:t>
            </a:r>
          </a:p>
          <a:p>
            <a:r>
              <a:rPr lang="en-GB" sz="2400" dirty="0"/>
              <a:t>used the present tense to describe the plot and characters? </a:t>
            </a:r>
          </a:p>
          <a:p>
            <a:r>
              <a:rPr lang="en-GB" sz="2400" dirty="0"/>
              <a:t>checked your grammar and spelling? </a:t>
            </a:r>
          </a:p>
          <a:p>
            <a:pPr marL="0" indent="0">
              <a:buNone/>
            </a:pPr>
            <a:r>
              <a:rPr lang="hr-HR" sz="2000" i="1" dirty="0" err="1"/>
              <a:t>The</a:t>
            </a:r>
            <a:r>
              <a:rPr lang="hr-HR" sz="2000" i="1" dirty="0"/>
              <a:t> </a:t>
            </a:r>
            <a:r>
              <a:rPr lang="hr-HR" sz="2000" i="1" dirty="0" err="1"/>
              <a:t>checklist</a:t>
            </a:r>
            <a:r>
              <a:rPr lang="hr-HR" sz="2000" i="1" dirty="0"/>
              <a:t> </a:t>
            </a:r>
            <a:r>
              <a:rPr lang="hr-HR" sz="2000" i="1" dirty="0" err="1"/>
              <a:t>can</a:t>
            </a:r>
            <a:r>
              <a:rPr lang="hr-HR" sz="2000" i="1" dirty="0"/>
              <a:t> </a:t>
            </a:r>
            <a:r>
              <a:rPr lang="hr-HR" sz="2000" i="1" dirty="0" err="1"/>
              <a:t>be</a:t>
            </a:r>
            <a:r>
              <a:rPr lang="hr-HR" sz="2000" i="1" dirty="0"/>
              <a:t> </a:t>
            </a:r>
            <a:r>
              <a:rPr lang="hr-HR" sz="2000" i="1" dirty="0" err="1"/>
              <a:t>used</a:t>
            </a:r>
            <a:r>
              <a:rPr lang="hr-HR" sz="2000" i="1" dirty="0"/>
              <a:t> for </a:t>
            </a:r>
            <a:r>
              <a:rPr lang="hr-HR" sz="2000" i="1" dirty="0" err="1"/>
              <a:t>self-assessment</a:t>
            </a:r>
            <a:r>
              <a:rPr lang="hr-HR" sz="2000" i="1" dirty="0"/>
              <a:t> as </a:t>
            </a:r>
            <a:r>
              <a:rPr lang="hr-HR" sz="2000" i="1" dirty="0" err="1"/>
              <a:t>well</a:t>
            </a:r>
            <a:r>
              <a:rPr lang="hr-HR" sz="2000" i="1" dirty="0"/>
              <a:t> as for </a:t>
            </a:r>
            <a:r>
              <a:rPr lang="hr-HR" sz="2000" i="1" dirty="0" err="1"/>
              <a:t>peer-assessment</a:t>
            </a:r>
            <a:r>
              <a:rPr lang="hr-HR" sz="2000" i="1" dirty="0"/>
              <a:t>. </a:t>
            </a:r>
            <a:r>
              <a:rPr lang="hr-HR" sz="2000" i="1" dirty="0" err="1"/>
              <a:t>It’s</a:t>
            </a:r>
            <a:r>
              <a:rPr lang="hr-HR" sz="2000" i="1" dirty="0"/>
              <a:t> </a:t>
            </a:r>
            <a:r>
              <a:rPr lang="hr-HR" sz="2000" i="1" dirty="0" err="1"/>
              <a:t>up</a:t>
            </a:r>
            <a:r>
              <a:rPr lang="hr-HR" sz="2000" i="1" dirty="0"/>
              <a:t> to </a:t>
            </a:r>
            <a:r>
              <a:rPr lang="hr-HR" sz="2000" i="1" dirty="0" err="1"/>
              <a:t>the</a:t>
            </a:r>
            <a:r>
              <a:rPr lang="hr-HR" sz="2000" i="1" dirty="0"/>
              <a:t> </a:t>
            </a:r>
            <a:r>
              <a:rPr lang="hr-HR" sz="2000" i="1" dirty="0" err="1"/>
              <a:t>teacher</a:t>
            </a:r>
            <a:r>
              <a:rPr lang="hr-HR" sz="2000" i="1" dirty="0"/>
              <a:t>.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4EA057A8-5B70-F2BA-006E-DAC2133458D6}"/>
              </a:ext>
            </a:extLst>
          </p:cNvPr>
          <p:cNvSpPr/>
          <p:nvPr/>
        </p:nvSpPr>
        <p:spPr>
          <a:xfrm>
            <a:off x="9459798" y="2768064"/>
            <a:ext cx="348792" cy="3016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0D0A07ED-3088-C686-B3E8-1D9D0B2B7181}"/>
              </a:ext>
            </a:extLst>
          </p:cNvPr>
          <p:cNvSpPr/>
          <p:nvPr/>
        </p:nvSpPr>
        <p:spPr>
          <a:xfrm>
            <a:off x="9459798" y="3244643"/>
            <a:ext cx="348792" cy="3016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9E58881D-40AA-589A-E261-54D35F66931C}"/>
              </a:ext>
            </a:extLst>
          </p:cNvPr>
          <p:cNvSpPr/>
          <p:nvPr/>
        </p:nvSpPr>
        <p:spPr>
          <a:xfrm flipV="1">
            <a:off x="9459798" y="3703267"/>
            <a:ext cx="348792" cy="3354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AB728C36-2D57-21D1-20A7-B7F8A2770BE1}"/>
              </a:ext>
            </a:extLst>
          </p:cNvPr>
          <p:cNvSpPr/>
          <p:nvPr/>
        </p:nvSpPr>
        <p:spPr>
          <a:xfrm>
            <a:off x="9459798" y="4155137"/>
            <a:ext cx="348792" cy="3016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0CBEA3D-324B-E301-F1C1-A151A15DB4CE}"/>
              </a:ext>
            </a:extLst>
          </p:cNvPr>
          <p:cNvSpPr/>
          <p:nvPr/>
        </p:nvSpPr>
        <p:spPr>
          <a:xfrm>
            <a:off x="9459798" y="4613761"/>
            <a:ext cx="348792" cy="3016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668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5798-87C2-57F4-FFC0-094E59E1A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D353-7D4E-5311-CEF7-DE17329B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426" y="1967947"/>
            <a:ext cx="10280374" cy="4209015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hr-HR" sz="2400" b="1" dirty="0"/>
              <a:t>Optional</a:t>
            </a:r>
            <a:r>
              <a:rPr lang="hr-HR" sz="2400" dirty="0"/>
              <a:t>:</a:t>
            </a:r>
          </a:p>
          <a:p>
            <a:r>
              <a:rPr lang="hr-HR" sz="2000" dirty="0" err="1"/>
              <a:t>Students</a:t>
            </a:r>
            <a:r>
              <a:rPr lang="hr-HR" sz="2000" dirty="0"/>
              <a:t> </a:t>
            </a:r>
            <a:r>
              <a:rPr lang="hr-HR" sz="2000" dirty="0" err="1"/>
              <a:t>upload</a:t>
            </a:r>
            <a:r>
              <a:rPr lang="hr-HR" sz="2000" dirty="0"/>
              <a:t> </a:t>
            </a:r>
            <a:r>
              <a:rPr lang="hr-HR" sz="2000" dirty="0" err="1"/>
              <a:t>their</a:t>
            </a:r>
            <a:r>
              <a:rPr lang="hr-HR" sz="2000" dirty="0"/>
              <a:t> </a:t>
            </a:r>
            <a:r>
              <a:rPr lang="hr-HR" sz="2000" dirty="0" err="1"/>
              <a:t>book</a:t>
            </a:r>
            <a:r>
              <a:rPr lang="hr-HR" sz="2000" dirty="0"/>
              <a:t> </a:t>
            </a:r>
            <a:r>
              <a:rPr lang="hr-HR" sz="2000" dirty="0" err="1"/>
              <a:t>reviews</a:t>
            </a:r>
            <a:r>
              <a:rPr lang="hr-HR" sz="2000" dirty="0"/>
              <a:t> </a:t>
            </a:r>
            <a:r>
              <a:rPr lang="hr-HR" sz="2000" dirty="0" err="1"/>
              <a:t>into</a:t>
            </a:r>
            <a:r>
              <a:rPr lang="hr-HR" sz="2000" dirty="0"/>
              <a:t> </a:t>
            </a:r>
            <a:r>
              <a:rPr lang="hr-HR" sz="2000" dirty="0" err="1"/>
              <a:t>their</a:t>
            </a:r>
            <a:r>
              <a:rPr lang="hr-HR" sz="2000" dirty="0"/>
              <a:t> </a:t>
            </a:r>
            <a:r>
              <a:rPr lang="hr-HR" sz="2000" b="1" dirty="0" err="1"/>
              <a:t>digital</a:t>
            </a:r>
            <a:r>
              <a:rPr lang="hr-HR" sz="2000" b="1" dirty="0"/>
              <a:t> </a:t>
            </a:r>
            <a:r>
              <a:rPr lang="hr-HR" sz="2000" b="1" dirty="0" err="1"/>
              <a:t>portfolios</a:t>
            </a:r>
            <a:r>
              <a:rPr lang="hr-HR" sz="2000" b="1" dirty="0"/>
              <a:t> (OneNote) </a:t>
            </a:r>
            <a:r>
              <a:rPr lang="hr-HR" sz="2000" dirty="0" err="1"/>
              <a:t>and</a:t>
            </a:r>
            <a:r>
              <a:rPr lang="hr-HR" sz="2000" dirty="0"/>
              <a:t>/</a:t>
            </a:r>
            <a:r>
              <a:rPr lang="hr-HR" sz="2000" dirty="0" err="1"/>
              <a:t>or</a:t>
            </a:r>
            <a:r>
              <a:rPr lang="hr-HR" sz="2000" dirty="0"/>
              <a:t> design a </a:t>
            </a:r>
            <a:r>
              <a:rPr lang="hr-HR" sz="2000" b="1" dirty="0" err="1"/>
              <a:t>padlet</a:t>
            </a:r>
            <a:r>
              <a:rPr lang="hr-HR" sz="2000" b="1" dirty="0"/>
              <a:t>: </a:t>
            </a:r>
            <a:r>
              <a:rPr lang="hr-HR" sz="2000" b="1" dirty="0">
                <a:hlinkClick r:id="rId3"/>
              </a:rPr>
              <a:t>https://hr.padlet.com</a:t>
            </a:r>
            <a:r>
              <a:rPr lang="hr-HR" sz="2000" b="1" dirty="0"/>
              <a:t> </a:t>
            </a:r>
            <a:r>
              <a:rPr lang="hr-HR" sz="2000" dirty="0" err="1"/>
              <a:t>with</a:t>
            </a:r>
            <a:r>
              <a:rPr lang="hr-HR" sz="2000" dirty="0"/>
              <a:t> </a:t>
            </a:r>
            <a:r>
              <a:rPr lang="hr-HR" sz="2000" dirty="0" err="1"/>
              <a:t>the</a:t>
            </a:r>
            <a:r>
              <a:rPr lang="hr-HR" sz="2000" dirty="0"/>
              <a:t> </a:t>
            </a:r>
            <a:r>
              <a:rPr lang="hr-HR" sz="2000" dirty="0" err="1"/>
              <a:t>collection</a:t>
            </a:r>
            <a:r>
              <a:rPr lang="hr-HR" sz="2000" dirty="0"/>
              <a:t> </a:t>
            </a:r>
            <a:r>
              <a:rPr lang="hr-HR" sz="2000" dirty="0" err="1"/>
              <a:t>of</a:t>
            </a:r>
            <a:r>
              <a:rPr lang="hr-HR" sz="2000" dirty="0"/>
              <a:t> </a:t>
            </a:r>
            <a:r>
              <a:rPr lang="hr-HR" sz="2000" dirty="0" err="1"/>
              <a:t>their</a:t>
            </a:r>
            <a:r>
              <a:rPr lang="hr-HR" sz="2000" dirty="0"/>
              <a:t> </a:t>
            </a:r>
            <a:r>
              <a:rPr lang="hr-HR" sz="2000" dirty="0" err="1"/>
              <a:t>book</a:t>
            </a:r>
            <a:r>
              <a:rPr lang="hr-HR" sz="2000" dirty="0"/>
              <a:t> </a:t>
            </a:r>
            <a:r>
              <a:rPr lang="hr-HR" sz="2000" dirty="0" err="1"/>
              <a:t>reviews</a:t>
            </a:r>
            <a:r>
              <a:rPr lang="hr-HR" sz="2000" dirty="0"/>
              <a:t> for </a:t>
            </a:r>
            <a:r>
              <a:rPr lang="hr-HR" sz="2000" dirty="0" err="1"/>
              <a:t>the</a:t>
            </a:r>
            <a:r>
              <a:rPr lang="hr-HR" sz="2000" dirty="0"/>
              <a:t> </a:t>
            </a:r>
            <a:r>
              <a:rPr lang="hr-HR" sz="2000" dirty="0" err="1"/>
              <a:t>school</a:t>
            </a:r>
            <a:r>
              <a:rPr lang="hr-HR" sz="2000" dirty="0"/>
              <a:t> </a:t>
            </a:r>
            <a:r>
              <a:rPr lang="hr-HR" sz="2000" dirty="0" err="1"/>
              <a:t>website</a:t>
            </a:r>
            <a:r>
              <a:rPr lang="hr-HR" sz="2000" dirty="0"/>
              <a:t>. </a:t>
            </a:r>
          </a:p>
          <a:p>
            <a:r>
              <a:rPr lang="hr-HR" sz="1800" dirty="0">
                <a:effectLst/>
                <a:latin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Extra </a:t>
            </a:r>
            <a:r>
              <a:rPr lang="hr-HR" sz="1800" dirty="0" err="1">
                <a:effectLst/>
                <a:latin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</a:t>
            </a:r>
            <a:r>
              <a:rPr lang="hr-HR" sz="1800" dirty="0">
                <a:effectLst/>
                <a:latin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for </a:t>
            </a:r>
            <a:r>
              <a:rPr lang="hr-HR" sz="1800" dirty="0" err="1">
                <a:effectLst/>
                <a:latin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usin</a:t>
            </a:r>
            <a:r>
              <a:rPr lang="hr-HR" sz="1800" dirty="0" err="1">
                <a:latin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</a:t>
            </a:r>
            <a:r>
              <a:rPr lang="hr-HR" sz="1800" dirty="0">
                <a:latin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1800" dirty="0" err="1">
                <a:latin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</a:t>
            </a:r>
            <a:r>
              <a:rPr lang="hr-HR" sz="1800" dirty="0">
                <a:latin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1800" dirty="0" err="1">
                <a:latin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padlet</a:t>
            </a:r>
            <a:r>
              <a:rPr lang="hr-HR" sz="1800" dirty="0">
                <a:latin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hr-HR" sz="1800" dirty="0">
                <a:effectLst/>
                <a:latin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https://www.youtube.com/watch?v=x9IQVofS43I</a:t>
            </a:r>
            <a:endParaRPr lang="hr-HR" sz="1800" dirty="0">
              <a:effectLst/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635675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5798-87C2-57F4-FFC0-094E59E1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522" y="369651"/>
            <a:ext cx="8472793" cy="1321037"/>
          </a:xfrm>
        </p:spPr>
        <p:txBody>
          <a:bodyPr/>
          <a:lstStyle/>
          <a:p>
            <a:r>
              <a:rPr lang="hr-HR" dirty="0"/>
              <a:t>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D353-7D4E-5311-CEF7-DE17329B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276" y="1690688"/>
            <a:ext cx="8630040" cy="4113763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hr-HR" sz="2400" b="1" dirty="0"/>
              <a:t>TASK B </a:t>
            </a:r>
          </a:p>
          <a:p>
            <a:pPr marL="0" indent="0">
              <a:buNone/>
            </a:pPr>
            <a:r>
              <a:rPr lang="hr-HR" sz="2000" dirty="0"/>
              <a:t>Students </a:t>
            </a:r>
            <a:r>
              <a:rPr lang="hr-HR" sz="2000" b="1" dirty="0"/>
              <a:t>plan a trip </a:t>
            </a:r>
            <a:r>
              <a:rPr lang="hr-HR" sz="2000" dirty="0"/>
              <a:t>to London. </a:t>
            </a:r>
          </a:p>
          <a:p>
            <a:r>
              <a:rPr lang="hr-HR" sz="2000" b="1" dirty="0"/>
              <a:t>Research</a:t>
            </a:r>
            <a:r>
              <a:rPr lang="hr-HR" sz="2000" dirty="0"/>
              <a:t> London and its tourist attractions </a:t>
            </a:r>
            <a:r>
              <a:rPr lang="hr-HR" sz="2000" b="1" dirty="0"/>
              <a:t>online</a:t>
            </a:r>
            <a:r>
              <a:rPr lang="hr-HR" sz="2000" dirty="0"/>
              <a:t>. </a:t>
            </a:r>
          </a:p>
          <a:p>
            <a:r>
              <a:rPr lang="hr-HR" sz="2000" b="1" dirty="0"/>
              <a:t>Design</a:t>
            </a:r>
            <a:r>
              <a:rPr lang="hr-HR" sz="2000" dirty="0"/>
              <a:t> a </a:t>
            </a:r>
            <a:r>
              <a:rPr lang="hr-HR" sz="2000" dirty="0" err="1"/>
              <a:t>two-day</a:t>
            </a:r>
            <a:r>
              <a:rPr lang="hr-HR" sz="2000" dirty="0"/>
              <a:t> </a:t>
            </a:r>
            <a:r>
              <a:rPr lang="hr-HR" sz="2000" dirty="0" err="1"/>
              <a:t>itinerary</a:t>
            </a:r>
            <a:r>
              <a:rPr lang="hr-HR" sz="2000" dirty="0"/>
              <a:t> for a </a:t>
            </a:r>
            <a:r>
              <a:rPr lang="hr-HR" sz="2000" dirty="0" err="1"/>
              <a:t>trip</a:t>
            </a:r>
            <a:r>
              <a:rPr lang="hr-HR" sz="2000" dirty="0"/>
              <a:t> to London. </a:t>
            </a:r>
            <a:r>
              <a:rPr lang="hr-HR" sz="2000" dirty="0" err="1"/>
              <a:t>They</a:t>
            </a:r>
            <a:r>
              <a:rPr lang="hr-HR" sz="2000" dirty="0"/>
              <a:t> </a:t>
            </a:r>
            <a:r>
              <a:rPr lang="hr-HR" sz="2000" dirty="0" err="1"/>
              <a:t>should</a:t>
            </a:r>
            <a:r>
              <a:rPr lang="hr-HR" sz="2000" dirty="0"/>
              <a:t> </a:t>
            </a:r>
            <a:r>
              <a:rPr lang="hr-HR" sz="2000" dirty="0" err="1"/>
              <a:t>think</a:t>
            </a:r>
            <a:r>
              <a:rPr lang="hr-HR" sz="2000" dirty="0"/>
              <a:t> </a:t>
            </a:r>
            <a:r>
              <a:rPr lang="hr-HR" sz="2000" dirty="0" err="1"/>
              <a:t>of</a:t>
            </a:r>
            <a:r>
              <a:rPr lang="hr-HR" sz="2000" dirty="0"/>
              <a:t> </a:t>
            </a:r>
            <a:r>
              <a:rPr lang="hr-HR" sz="2000" dirty="0" err="1"/>
              <a:t>tourist</a:t>
            </a:r>
            <a:r>
              <a:rPr lang="hr-HR" sz="2000" dirty="0"/>
              <a:t> </a:t>
            </a:r>
            <a:r>
              <a:rPr lang="hr-HR" sz="2000" dirty="0" err="1"/>
              <a:t>attractions</a:t>
            </a:r>
            <a:r>
              <a:rPr lang="hr-HR" sz="2000" dirty="0"/>
              <a:t>, </a:t>
            </a:r>
            <a:r>
              <a:rPr lang="hr-HR" sz="2000" dirty="0" err="1"/>
              <a:t>entertainment</a:t>
            </a:r>
            <a:r>
              <a:rPr lang="hr-HR" sz="2000" dirty="0"/>
              <a:t>, </a:t>
            </a:r>
            <a:r>
              <a:rPr lang="hr-HR" sz="2000" dirty="0" err="1"/>
              <a:t>museums</a:t>
            </a:r>
            <a:r>
              <a:rPr lang="hr-HR" sz="2000" dirty="0"/>
              <a:t>, </a:t>
            </a:r>
            <a:r>
              <a:rPr lang="hr-HR" sz="2000" dirty="0" err="1"/>
              <a:t>restaurants</a:t>
            </a:r>
            <a:r>
              <a:rPr lang="hr-HR" sz="2000" dirty="0"/>
              <a:t> </a:t>
            </a:r>
            <a:r>
              <a:rPr lang="hr-HR" sz="2000" dirty="0" err="1"/>
              <a:t>etc</a:t>
            </a:r>
            <a:r>
              <a:rPr lang="hr-HR" sz="2000" dirty="0"/>
              <a:t>. </a:t>
            </a:r>
            <a:r>
              <a:rPr lang="hr-HR" sz="2000" dirty="0" err="1"/>
              <a:t>Students</a:t>
            </a:r>
            <a:r>
              <a:rPr lang="hr-HR" sz="2000" dirty="0"/>
              <a:t> </a:t>
            </a:r>
            <a:r>
              <a:rPr lang="hr-HR" sz="2000" dirty="0" err="1"/>
              <a:t>can</a:t>
            </a:r>
            <a:r>
              <a:rPr lang="hr-HR" sz="2000" dirty="0"/>
              <a:t> use </a:t>
            </a:r>
            <a:r>
              <a:rPr lang="hr-HR" sz="2000" dirty="0" err="1"/>
              <a:t>the</a:t>
            </a:r>
            <a:r>
              <a:rPr lang="hr-HR" sz="2000" dirty="0"/>
              <a:t> </a:t>
            </a:r>
            <a:r>
              <a:rPr lang="hr-HR" sz="2000" dirty="0" err="1"/>
              <a:t>followig</a:t>
            </a:r>
            <a:r>
              <a:rPr lang="hr-HR" sz="2000" dirty="0"/>
              <a:t> site: </a:t>
            </a:r>
            <a:r>
              <a:rPr lang="hr-HR" sz="1800" dirty="0">
                <a:solidFill>
                  <a:srgbClr val="002060"/>
                </a:solidFill>
                <a:effectLst/>
                <a:latin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https://www.tripadvisor.co.uk/Attractions-g186338</a:t>
            </a:r>
            <a:endParaRPr lang="hr-HR" sz="1800" dirty="0">
              <a:solidFill>
                <a:srgbClr val="002060"/>
              </a:solidFill>
              <a:effectLst/>
              <a:latin typeface="Segoe UI" panose="020B0502040204020203" pitchFamily="34" charset="0"/>
            </a:endParaRPr>
          </a:p>
          <a:p>
            <a:r>
              <a:rPr lang="hr-HR" sz="2000" b="1" dirty="0" err="1"/>
              <a:t>Present</a:t>
            </a:r>
            <a:r>
              <a:rPr lang="hr-HR" sz="2000" dirty="0"/>
              <a:t> your itinerary in a two-minute speech.</a:t>
            </a:r>
          </a:p>
          <a:p>
            <a:r>
              <a:rPr lang="hr-HR" sz="2000" dirty="0"/>
              <a:t>The class </a:t>
            </a:r>
            <a:r>
              <a:rPr lang="hr-HR" sz="2000" b="1" dirty="0"/>
              <a:t>votes</a:t>
            </a:r>
            <a:r>
              <a:rPr lang="hr-HR" sz="2000" dirty="0"/>
              <a:t> for the itinerary they like best. 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98911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5798-87C2-57F4-FFC0-094E59E1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522" y="369651"/>
            <a:ext cx="8472793" cy="1321037"/>
          </a:xfrm>
        </p:spPr>
        <p:txBody>
          <a:bodyPr/>
          <a:lstStyle/>
          <a:p>
            <a:r>
              <a:rPr lang="hr-HR" dirty="0"/>
              <a:t>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D353-7D4E-5311-CEF7-DE17329B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276" y="1690688"/>
            <a:ext cx="8630040" cy="4113763"/>
          </a:xfrm>
        </p:spPr>
        <p:txBody>
          <a:bodyPr numCol="1"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 err="1"/>
              <a:t>Itinerary</a:t>
            </a:r>
            <a:r>
              <a:rPr lang="hr-HR" dirty="0"/>
              <a:t> plan:</a:t>
            </a:r>
          </a:p>
          <a:p>
            <a:pPr marL="0" indent="0">
              <a:buNone/>
            </a:pPr>
            <a:r>
              <a:rPr lang="hr-HR" dirty="0" err="1"/>
              <a:t>Describe</a:t>
            </a:r>
            <a:r>
              <a:rPr lang="hr-HR" dirty="0"/>
              <a:t> </a:t>
            </a:r>
            <a:r>
              <a:rPr lang="hr-HR" dirty="0" err="1"/>
              <a:t>what</a:t>
            </a:r>
            <a:r>
              <a:rPr lang="hr-HR" dirty="0"/>
              <a:t> </a:t>
            </a:r>
            <a:r>
              <a:rPr lang="hr-HR" dirty="0" err="1"/>
              <a:t>will</a:t>
            </a:r>
            <a:r>
              <a:rPr lang="hr-HR" dirty="0"/>
              <a:t> </a:t>
            </a:r>
            <a:r>
              <a:rPr lang="hr-HR" dirty="0" err="1"/>
              <a:t>happen</a:t>
            </a:r>
            <a:r>
              <a:rPr lang="hr-HR" dirty="0"/>
              <a:t> on </a:t>
            </a:r>
            <a:r>
              <a:rPr lang="hr-HR" dirty="0" err="1"/>
              <a:t>each</a:t>
            </a:r>
            <a:r>
              <a:rPr lang="hr-HR" dirty="0"/>
              <a:t> </a:t>
            </a:r>
            <a:r>
              <a:rPr lang="hr-HR" dirty="0" err="1"/>
              <a:t>day</a:t>
            </a:r>
            <a:r>
              <a:rPr lang="hr-HR" dirty="0"/>
              <a:t>.</a:t>
            </a:r>
          </a:p>
          <a:p>
            <a:pPr marL="0" indent="0">
              <a:buNone/>
            </a:pPr>
            <a:r>
              <a:rPr lang="hr-HR" dirty="0" err="1"/>
              <a:t>Include</a:t>
            </a:r>
            <a:r>
              <a:rPr lang="hr-HR" dirty="0"/>
              <a:t>:</a:t>
            </a:r>
          </a:p>
          <a:p>
            <a:r>
              <a:rPr lang="hr-HR" dirty="0" err="1"/>
              <a:t>arrival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departure</a:t>
            </a:r>
            <a:r>
              <a:rPr lang="hr-HR" dirty="0"/>
              <a:t> </a:t>
            </a:r>
            <a:r>
              <a:rPr lang="hr-HR" dirty="0" err="1"/>
              <a:t>times</a:t>
            </a:r>
            <a:endParaRPr lang="hr-HR" dirty="0"/>
          </a:p>
          <a:p>
            <a:r>
              <a:rPr lang="hr-HR" dirty="0" err="1"/>
              <a:t>details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accommodation</a:t>
            </a:r>
            <a:endParaRPr lang="hr-HR" dirty="0"/>
          </a:p>
          <a:p>
            <a:r>
              <a:rPr lang="hr-HR" dirty="0" err="1"/>
              <a:t>restaurants</a:t>
            </a:r>
            <a:r>
              <a:rPr lang="hr-HR" dirty="0"/>
              <a:t>/</a:t>
            </a:r>
            <a:r>
              <a:rPr lang="hr-HR" dirty="0" err="1"/>
              <a:t>places</a:t>
            </a:r>
            <a:r>
              <a:rPr lang="hr-HR" dirty="0"/>
              <a:t> to grab a bite</a:t>
            </a:r>
          </a:p>
          <a:p>
            <a:r>
              <a:rPr lang="hr-HR" dirty="0" err="1"/>
              <a:t>Attractions</a:t>
            </a:r>
            <a:r>
              <a:rPr lang="hr-HR" dirty="0"/>
              <a:t> to </a:t>
            </a:r>
            <a:r>
              <a:rPr lang="hr-HR" dirty="0" err="1"/>
              <a:t>visit</a:t>
            </a:r>
            <a:endParaRPr lang="hr-HR" dirty="0"/>
          </a:p>
          <a:p>
            <a:r>
              <a:rPr lang="hr-HR" dirty="0" err="1"/>
              <a:t>shows</a:t>
            </a:r>
            <a:r>
              <a:rPr lang="hr-HR" dirty="0"/>
              <a:t>/</a:t>
            </a:r>
            <a:r>
              <a:rPr lang="hr-HR" dirty="0" err="1"/>
              <a:t>events</a:t>
            </a:r>
            <a:r>
              <a:rPr lang="hr-HR" dirty="0"/>
              <a:t> to </a:t>
            </a:r>
            <a:r>
              <a:rPr lang="hr-HR" dirty="0" err="1"/>
              <a:t>see</a:t>
            </a:r>
            <a:endParaRPr lang="hr-HR" dirty="0"/>
          </a:p>
          <a:p>
            <a:pPr marL="0" indent="0">
              <a:buNone/>
            </a:pPr>
            <a:r>
              <a:rPr lang="hr-HR" dirty="0" err="1"/>
              <a:t>Remember</a:t>
            </a:r>
            <a:r>
              <a:rPr lang="hr-HR" dirty="0"/>
              <a:t> to make </a:t>
            </a:r>
            <a:r>
              <a:rPr lang="hr-HR" dirty="0" err="1"/>
              <a:t>it</a:t>
            </a:r>
            <a:r>
              <a:rPr lang="hr-HR" dirty="0"/>
              <a:t> </a:t>
            </a:r>
            <a:r>
              <a:rPr lang="hr-HR" dirty="0" err="1"/>
              <a:t>sound</a:t>
            </a:r>
            <a:r>
              <a:rPr lang="hr-HR" dirty="0"/>
              <a:t> as </a:t>
            </a:r>
            <a:r>
              <a:rPr lang="hr-HR" dirty="0" err="1"/>
              <a:t>attractive</a:t>
            </a:r>
            <a:r>
              <a:rPr lang="hr-HR" dirty="0"/>
              <a:t> as </a:t>
            </a:r>
            <a:r>
              <a:rPr lang="hr-HR" dirty="0" err="1"/>
              <a:t>possible</a:t>
            </a:r>
            <a:r>
              <a:rPr lang="hr-H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364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64C4C-E9A0-3725-FAF1-EE46D1B44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164" y="1800520"/>
            <a:ext cx="6768445" cy="2545237"/>
          </a:xfrm>
        </p:spPr>
        <p:txBody>
          <a:bodyPr>
            <a:normAutofit/>
          </a:bodyPr>
          <a:lstStyle/>
          <a:p>
            <a:pPr algn="ctr"/>
            <a:r>
              <a:rPr lang="hr-HR" sz="4800" b="1" dirty="0"/>
              <a:t>Looking for a page-turner?</a:t>
            </a:r>
          </a:p>
        </p:txBody>
      </p:sp>
    </p:spTree>
    <p:extLst>
      <p:ext uri="{BB962C8B-B14F-4D97-AF65-F5344CB8AC3E}">
        <p14:creationId xmlns:p14="http://schemas.microsoft.com/office/powerpoint/2010/main" val="4209986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7F0D02-A799-3815-5361-7CF9B80AB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412" y="1212631"/>
            <a:ext cx="5079181" cy="443274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44758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5798-87C2-57F4-FFC0-094E59E1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522" y="369651"/>
            <a:ext cx="8472793" cy="1321037"/>
          </a:xfrm>
        </p:spPr>
        <p:txBody>
          <a:bodyPr/>
          <a:lstStyle/>
          <a:p>
            <a:r>
              <a:rPr lang="hr-HR" dirty="0"/>
              <a:t>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D353-7D4E-5311-CEF7-DE17329B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522" y="2023353"/>
            <a:ext cx="8472793" cy="3910519"/>
          </a:xfrm>
        </p:spPr>
        <p:txBody>
          <a:bodyPr/>
          <a:lstStyle/>
          <a:p>
            <a:r>
              <a:rPr lang="hr-HR" dirty="0"/>
              <a:t>Write a book review</a:t>
            </a:r>
          </a:p>
          <a:p>
            <a:r>
              <a:rPr lang="hr-HR" dirty="0"/>
              <a:t>Design a two-day itinerary for a trip to London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1731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5798-87C2-57F4-FFC0-094E59E1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522" y="350797"/>
            <a:ext cx="8472793" cy="1321037"/>
          </a:xfrm>
        </p:spPr>
        <p:txBody>
          <a:bodyPr/>
          <a:lstStyle/>
          <a:p>
            <a:r>
              <a:rPr lang="hr-HR" dirty="0"/>
              <a:t>Flipped classroom 1 </a:t>
            </a:r>
            <a:br>
              <a:rPr lang="hr-HR" dirty="0"/>
            </a:br>
            <a:r>
              <a:rPr lang="hr-HR" dirty="0"/>
              <a:t>Task (B2)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D353-7D4E-5311-CEF7-DE17329B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522" y="2516957"/>
            <a:ext cx="8472793" cy="3416916"/>
          </a:xfrm>
        </p:spPr>
        <p:txBody>
          <a:bodyPr/>
          <a:lstStyle/>
          <a:p>
            <a:r>
              <a:rPr lang="en-GB" sz="2400" dirty="0"/>
              <a:t>Watch</a:t>
            </a:r>
            <a:r>
              <a:rPr lang="hr-HR" sz="2400" dirty="0"/>
              <a:t> this short video about the life and work of Charles Dickens to prepare for the next </a:t>
            </a:r>
            <a:r>
              <a:rPr lang="hr-HR" sz="2400" dirty="0" err="1"/>
              <a:t>class</a:t>
            </a:r>
            <a:r>
              <a:rPr lang="hr-HR" sz="2400" dirty="0"/>
              <a:t> </a:t>
            </a:r>
          </a:p>
          <a:p>
            <a:pPr marL="0" indent="0">
              <a:buNone/>
            </a:pPr>
            <a:r>
              <a:rPr lang="hr-HR" sz="1400" dirty="0"/>
              <a:t>(students can also use the following link </a:t>
            </a:r>
            <a:r>
              <a:rPr lang="hr-HR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https://www.youtube.com/watch?v=unKuZ2wlNdw</a:t>
            </a:r>
            <a:r>
              <a:rPr lang="hr-HR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2000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2575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5798-87C2-57F4-FFC0-094E59E1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522" y="369651"/>
            <a:ext cx="8472793" cy="1321037"/>
          </a:xfrm>
        </p:spPr>
        <p:txBody>
          <a:bodyPr/>
          <a:lstStyle/>
          <a:p>
            <a:r>
              <a:rPr lang="hr-HR" dirty="0"/>
              <a:t>Flipped classroom 1 – Task (B2)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D353-7D4E-5311-CEF7-DE17329B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522" y="1545997"/>
            <a:ext cx="8472793" cy="4387876"/>
          </a:xfrm>
        </p:spPr>
        <p:txBody>
          <a:bodyPr/>
          <a:lstStyle/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The Life of CD">
            <a:hlinkClick r:id="" action="ppaction://media"/>
            <a:extLst>
              <a:ext uri="{FF2B5EF4-FFF2-40B4-BE49-F238E27FC236}">
                <a16:creationId xmlns:a16="http://schemas.microsoft.com/office/drawing/2014/main" id="{97A39B43-EA24-BB1A-C103-F615D10962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7685" y="1545997"/>
            <a:ext cx="7806764" cy="393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3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5798-87C2-57F4-FFC0-094E59E1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522" y="369651"/>
            <a:ext cx="8472793" cy="1321037"/>
          </a:xfrm>
        </p:spPr>
        <p:txBody>
          <a:bodyPr/>
          <a:lstStyle/>
          <a:p>
            <a:r>
              <a:rPr lang="hr-HR" dirty="0" err="1"/>
              <a:t>or</a:t>
            </a:r>
            <a:r>
              <a:rPr lang="hr-HR" dirty="0"/>
              <a:t> </a:t>
            </a:r>
            <a:r>
              <a:rPr lang="hr-HR" dirty="0" err="1"/>
              <a:t>Flipped</a:t>
            </a:r>
            <a:r>
              <a:rPr lang="hr-HR" dirty="0"/>
              <a:t> classroom 2 </a:t>
            </a:r>
            <a:br>
              <a:rPr lang="hr-HR" dirty="0"/>
            </a:br>
            <a:r>
              <a:rPr lang="hr-HR" dirty="0"/>
              <a:t>Task (B1)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D353-7D4E-5311-CEF7-DE17329B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1409" y="2212021"/>
            <a:ext cx="8582906" cy="3841121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Students prepare for the next class and search online to find out most important facts about Charles Dickens, his life and work. </a:t>
            </a:r>
            <a:r>
              <a:rPr lang="hr-HR" dirty="0" err="1"/>
              <a:t>Suggest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following</a:t>
            </a:r>
            <a:r>
              <a:rPr lang="hr-HR" dirty="0"/>
              <a:t> </a:t>
            </a:r>
            <a:r>
              <a:rPr lang="hr-HR" dirty="0" err="1"/>
              <a:t>source</a:t>
            </a:r>
            <a:r>
              <a:rPr lang="hr-HR" dirty="0"/>
              <a:t>:</a:t>
            </a:r>
          </a:p>
          <a:p>
            <a:pPr marL="0" indent="0" algn="ctr">
              <a:buNone/>
            </a:pPr>
            <a:r>
              <a:rPr lang="hr-HR" sz="1800" dirty="0">
                <a:effectLst/>
                <a:latin typeface="Segoe UI" panose="020B0502040204020203" pitchFamily="34" charset="0"/>
                <a:hlinkClick r:id="rId3"/>
              </a:rPr>
              <a:t>https://www.britannica.com/biography/Charles-Dickens-British-novelist</a:t>
            </a:r>
            <a:endParaRPr lang="hr-HR" sz="1800" dirty="0">
              <a:effectLst/>
              <a:latin typeface="Segoe UI" panose="020B0502040204020203" pitchFamily="34" charset="0"/>
            </a:endParaRPr>
          </a:p>
          <a:p>
            <a:pPr marL="0" indent="0" algn="ctr">
              <a:buNone/>
            </a:pPr>
            <a:endParaRPr lang="hr-HR" sz="1800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17" name="Slika 16" descr="Slika na kojoj se prikazuje tekst&#10;&#10;Opis je automatski generiran">
            <a:extLst>
              <a:ext uri="{FF2B5EF4-FFF2-40B4-BE49-F238E27FC236}">
                <a16:creationId xmlns:a16="http://schemas.microsoft.com/office/drawing/2014/main" id="{34A3CC8A-A89C-2BDB-0357-42F168ACC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975034" y="210943"/>
            <a:ext cx="2375347" cy="2621709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19C0740C-F9C8-3025-4C7A-516148301E5D}"/>
              </a:ext>
            </a:extLst>
          </p:cNvPr>
          <p:cNvSpPr txBox="1"/>
          <p:nvPr/>
        </p:nvSpPr>
        <p:spPr>
          <a:xfrm>
            <a:off x="4681331" y="5247861"/>
            <a:ext cx="31196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>
                <a:hlinkClick r:id="rId5" tooltip="https://rodeadodepapel.blogspot.com/2009/01/rodeado-de-papel-sin-dibujos-presenta.html"/>
              </a:rPr>
              <a:t>Ta </a:t>
            </a:r>
            <a:r>
              <a:rPr lang="en-GB" sz="900" dirty="0" err="1">
                <a:hlinkClick r:id="rId5" tooltip="https://rodeadodepapel.blogspot.com/2009/01/rodeado-de-papel-sin-dibujos-presenta.html"/>
              </a:rPr>
              <a:t>fotografija</a:t>
            </a:r>
            <a:r>
              <a:rPr lang="en-GB" sz="900" dirty="0"/>
              <a:t> </a:t>
            </a:r>
            <a:r>
              <a:rPr lang="en-GB" sz="900" dirty="0" err="1"/>
              <a:t>korisnika</a:t>
            </a:r>
            <a:r>
              <a:rPr lang="en-GB" sz="900" dirty="0"/>
              <a:t> </a:t>
            </a:r>
            <a:r>
              <a:rPr lang="en-GB" sz="900" dirty="0" err="1"/>
              <a:t>Nepoznat</a:t>
            </a:r>
            <a:r>
              <a:rPr lang="en-GB" sz="900" dirty="0"/>
              <a:t> </a:t>
            </a:r>
            <a:r>
              <a:rPr lang="en-GB" sz="900" dirty="0" err="1"/>
              <a:t>autor</a:t>
            </a:r>
            <a:r>
              <a:rPr lang="en-GB" sz="900" dirty="0"/>
              <a:t>: </a:t>
            </a:r>
            <a:r>
              <a:rPr lang="en-GB" sz="900" dirty="0" err="1"/>
              <a:t>licenca</a:t>
            </a:r>
            <a:r>
              <a:rPr lang="en-GB" sz="900" dirty="0"/>
              <a:t> </a:t>
            </a:r>
            <a:r>
              <a:rPr lang="en-GB" sz="900" dirty="0">
                <a:hlinkClick r:id="rId6" tooltip="https://creativecommons.org/licenses/by-nc-nd/3.0/"/>
              </a:rPr>
              <a:t>CC BY-NC-ND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296837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5798-87C2-57F4-FFC0-094E59E1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522" y="369651"/>
            <a:ext cx="8472793" cy="1321037"/>
          </a:xfrm>
        </p:spPr>
        <p:txBody>
          <a:bodyPr/>
          <a:lstStyle/>
          <a:p>
            <a:r>
              <a:rPr lang="hr-HR" dirty="0"/>
              <a:t>In class – Flipped Classroom 1</a:t>
            </a:r>
            <a:br>
              <a:rPr lang="hr-HR" b="1" dirty="0"/>
            </a:b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D353-7D4E-5311-CEF7-DE17329B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522" y="2023353"/>
            <a:ext cx="8472793" cy="3910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3 things you have learned about Charles Dickens</a:t>
            </a:r>
          </a:p>
          <a:p>
            <a:pPr marL="0" indent="0">
              <a:buNone/>
            </a:pPr>
            <a:r>
              <a:rPr lang="hr-HR" dirty="0"/>
              <a:t>2 things you find interesting</a:t>
            </a:r>
          </a:p>
          <a:p>
            <a:pPr marL="0" indent="0">
              <a:buNone/>
            </a:pPr>
            <a:r>
              <a:rPr lang="hr-HR" dirty="0"/>
              <a:t>1 thing you would like to find out</a:t>
            </a:r>
          </a:p>
        </p:txBody>
      </p:sp>
    </p:spTree>
    <p:extLst>
      <p:ext uri="{BB962C8B-B14F-4D97-AF65-F5344CB8AC3E}">
        <p14:creationId xmlns:p14="http://schemas.microsoft.com/office/powerpoint/2010/main" val="1490480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5798-87C2-57F4-FFC0-094E59E1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522" y="369651"/>
            <a:ext cx="8472793" cy="1321037"/>
          </a:xfrm>
        </p:spPr>
        <p:txBody>
          <a:bodyPr/>
          <a:lstStyle/>
          <a:p>
            <a:r>
              <a:rPr lang="hr-HR" dirty="0"/>
              <a:t>In class – Flipped Classroom 2</a:t>
            </a:r>
            <a:br>
              <a:rPr lang="hr-HR" dirty="0"/>
            </a:b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D353-7D4E-5311-CEF7-DE17329B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522" y="2023353"/>
            <a:ext cx="8472793" cy="391051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hr-HR" dirty="0"/>
              <a:t>Where was Charles Dickens born?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In which century did he live?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What genre of writing is Dickens most famous for?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Which city did Dickens mostly write about?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Can you name at least 4 titles of his works?</a:t>
            </a:r>
          </a:p>
        </p:txBody>
      </p:sp>
    </p:spTree>
    <p:extLst>
      <p:ext uri="{BB962C8B-B14F-4D97-AF65-F5344CB8AC3E}">
        <p14:creationId xmlns:p14="http://schemas.microsoft.com/office/powerpoint/2010/main" val="1221770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5798-87C2-57F4-FFC0-094E59E1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522" y="369651"/>
            <a:ext cx="8472793" cy="1321037"/>
          </a:xfrm>
        </p:spPr>
        <p:txBody>
          <a:bodyPr/>
          <a:lstStyle/>
          <a:p>
            <a:r>
              <a:rPr lang="hr-HR" dirty="0"/>
              <a:t>Great expectations - Chapter 1</a:t>
            </a:r>
            <a:br>
              <a:rPr lang="hr-HR" dirty="0"/>
            </a:br>
            <a:r>
              <a:rPr lang="hr-HR" dirty="0"/>
              <a:t>(in class)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5D353-7D4E-5311-CEF7-DE17329B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522" y="2023353"/>
            <a:ext cx="8472793" cy="3910519"/>
          </a:xfrm>
        </p:spPr>
        <p:txBody>
          <a:bodyPr numCol="2"/>
          <a:lstStyle/>
          <a:p>
            <a:r>
              <a:rPr lang="hr-HR" sz="2400" b="1" dirty="0"/>
              <a:t>Read and </a:t>
            </a:r>
            <a:r>
              <a:rPr lang="hr-HR" sz="2400" b="1" dirty="0" err="1"/>
              <a:t>listen</a:t>
            </a:r>
            <a:r>
              <a:rPr lang="hr-HR" sz="2400" b="1" dirty="0"/>
              <a:t> </a:t>
            </a:r>
            <a:r>
              <a:rPr lang="hr-HR" sz="2400" dirty="0"/>
              <a:t>to </a:t>
            </a:r>
            <a:r>
              <a:rPr lang="hr-HR" sz="2400" dirty="0" err="1"/>
              <a:t>chapters</a:t>
            </a:r>
            <a:r>
              <a:rPr lang="hr-HR" sz="2400" dirty="0"/>
              <a:t> 1-3 of Charles Dickens’ novel </a:t>
            </a:r>
            <a:r>
              <a:rPr lang="hr-HR" sz="2400" i="1" dirty="0"/>
              <a:t>Great Expectations</a:t>
            </a:r>
            <a:r>
              <a:rPr lang="hr-HR" sz="2400" dirty="0"/>
              <a:t>.</a:t>
            </a:r>
          </a:p>
          <a:p>
            <a:r>
              <a:rPr lang="hr-HR" sz="2400" b="1" dirty="0" err="1"/>
              <a:t>Answer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questions</a:t>
            </a:r>
            <a:r>
              <a:rPr lang="hr-HR" sz="2400" dirty="0"/>
              <a:t> </a:t>
            </a:r>
            <a:r>
              <a:rPr lang="hr-HR" sz="2400" dirty="0" err="1"/>
              <a:t>in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i="1" dirty="0" err="1"/>
              <a:t>While</a:t>
            </a:r>
            <a:r>
              <a:rPr lang="hr-HR" sz="2400" i="1" dirty="0"/>
              <a:t> </a:t>
            </a:r>
            <a:r>
              <a:rPr lang="hr-HR" sz="2400" i="1" dirty="0" err="1"/>
              <a:t>Reading</a:t>
            </a:r>
            <a:r>
              <a:rPr lang="hr-HR" sz="2400" i="1" dirty="0"/>
              <a:t> </a:t>
            </a:r>
            <a:r>
              <a:rPr lang="hr-HR" sz="2400" dirty="0" err="1"/>
              <a:t>section</a:t>
            </a:r>
            <a:r>
              <a:rPr lang="hr-HR" sz="2400" dirty="0"/>
              <a:t>.</a:t>
            </a:r>
          </a:p>
          <a:p>
            <a:r>
              <a:rPr lang="hr-HR" sz="2400" b="1" dirty="0" err="1"/>
              <a:t>Underline</a:t>
            </a:r>
            <a:r>
              <a:rPr lang="hr-HR" sz="2400" b="1" dirty="0"/>
              <a:t> </a:t>
            </a:r>
            <a:r>
              <a:rPr lang="hr-HR" sz="2400" dirty="0" err="1"/>
              <a:t>the</a:t>
            </a:r>
            <a:r>
              <a:rPr lang="hr-HR" sz="2400" b="1" dirty="0"/>
              <a:t> </a:t>
            </a:r>
            <a:r>
              <a:rPr lang="hr-HR" sz="2400" dirty="0" err="1"/>
              <a:t>parts</a:t>
            </a:r>
            <a:r>
              <a:rPr lang="hr-HR" sz="2400" dirty="0"/>
              <a:t> </a:t>
            </a:r>
            <a:r>
              <a:rPr lang="hr-HR" sz="2400" dirty="0" err="1"/>
              <a:t>you</a:t>
            </a:r>
            <a:r>
              <a:rPr lang="hr-HR" sz="2400" dirty="0"/>
              <a:t> </a:t>
            </a:r>
            <a:r>
              <a:rPr lang="hr-HR" sz="2400" dirty="0" err="1"/>
              <a:t>liked</a:t>
            </a:r>
            <a:r>
              <a:rPr lang="hr-HR" sz="2400" dirty="0"/>
              <a:t> </a:t>
            </a:r>
            <a:r>
              <a:rPr lang="hr-HR" sz="2400" dirty="0" err="1"/>
              <a:t>or</a:t>
            </a:r>
            <a:r>
              <a:rPr lang="hr-HR" sz="2400" dirty="0"/>
              <a:t> </a:t>
            </a:r>
            <a:r>
              <a:rPr lang="hr-HR" sz="2400" dirty="0" err="1"/>
              <a:t>find</a:t>
            </a:r>
            <a:r>
              <a:rPr lang="hr-HR" sz="2400" dirty="0"/>
              <a:t> most </a:t>
            </a:r>
            <a:r>
              <a:rPr lang="hr-HR" sz="2400" dirty="0" err="1"/>
              <a:t>interesting</a:t>
            </a:r>
            <a:r>
              <a:rPr lang="hr-HR" sz="2400" dirty="0"/>
              <a:t>. </a:t>
            </a:r>
          </a:p>
          <a:p>
            <a:pPr marL="0" indent="0">
              <a:buNone/>
            </a:pPr>
            <a:r>
              <a:rPr lang="hr-HR" dirty="0"/>
              <a:t> </a:t>
            </a:r>
          </a:p>
        </p:txBody>
      </p:sp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E485870A-0C39-C15B-A302-E740E2430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23353"/>
            <a:ext cx="4712342" cy="253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29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2482</TotalTime>
  <Words>837</Words>
  <Application>Microsoft Office PowerPoint</Application>
  <PresentationFormat>Widescreen</PresentationFormat>
  <Paragraphs>99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Segoe UI</vt:lpstr>
      <vt:lpstr>Office Theme</vt:lpstr>
      <vt:lpstr>1_Office Theme</vt:lpstr>
      <vt:lpstr>PowerPoint Presentation</vt:lpstr>
      <vt:lpstr>Looking for a page-turner?</vt:lpstr>
      <vt:lpstr>Outcome</vt:lpstr>
      <vt:lpstr>Flipped classroom 1  Task (B2)</vt:lpstr>
      <vt:lpstr>Flipped classroom 1 – Task (B2)</vt:lpstr>
      <vt:lpstr>or Flipped classroom 2  Task (B1)</vt:lpstr>
      <vt:lpstr>In class – Flipped Classroom 1 </vt:lpstr>
      <vt:lpstr>In class – Flipped Classroom 2 </vt:lpstr>
      <vt:lpstr>Great expectations - Chapter 1 (in class)</vt:lpstr>
      <vt:lpstr>Oliver Twist - Chapter 1 (in class)</vt:lpstr>
      <vt:lpstr>Reading assignment</vt:lpstr>
      <vt:lpstr>Back in class</vt:lpstr>
      <vt:lpstr>Follow-up</vt:lpstr>
      <vt:lpstr>Example: If you are hungry for a good book, read on!</vt:lpstr>
      <vt:lpstr>Follow-up</vt:lpstr>
      <vt:lpstr>Book Review - Checklist</vt:lpstr>
      <vt:lpstr>Follow-up</vt:lpstr>
      <vt:lpstr>Follow-up</vt:lpstr>
      <vt:lpstr>Follow-up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Tena Begić</dc:creator>
  <cp:lastModifiedBy>Mia Mandić</cp:lastModifiedBy>
  <cp:revision>19</cp:revision>
  <dcterms:created xsi:type="dcterms:W3CDTF">2022-08-03T12:37:48Z</dcterms:created>
  <dcterms:modified xsi:type="dcterms:W3CDTF">2023-01-19T10:43:26Z</dcterms:modified>
</cp:coreProperties>
</file>