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9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10DE14-9149-FB76-29C5-28F4AC6478D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5E8DD-7CED-3379-BE93-6EE3C83F685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E64F666-56F3-4300-81AF-C06ADD8DD30D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E8F3B79-C053-D36F-BAAE-1D8151CDE0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DCC571B-A708-CB6B-5E47-3E273DD4D86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8BC21-6DC8-ABCC-8944-525620DADF5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54EFF-F5EE-595C-EAA8-D0056BC536B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AB1714A-68D0-4ACB-992C-22D5BA7F62F6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166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EF5147-9F9D-4480-5E82-6881A8C50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6F092-45D8-FDB4-F420-5F2B5C555D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https://kyoiku.sho.jp/89227/</a:t>
            </a:r>
          </a:p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98045-B98B-BBDC-1AEC-E18449C6F49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2E48EA-5EF8-494B-9A73-666B2EBE2727}" type="slidenum">
              <a:t>5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5C3C6A-3951-BB48-0F51-4EFCF9F0D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8147F-3479-434C-E2D5-37148A8F7E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https://www.schooloutfitters.com/blog/3-questions-to-ask-when-planning-your-21st-century-learning-environment</a:t>
            </a:r>
          </a:p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21D5B-EBCF-2B3F-DF0D-209873E925F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640D06-0A41-49E5-B26F-D53DA01C22F2}" type="slidenum">
              <a:t>10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1A148-A9A0-AB5C-8B2F-027D3D3CF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5CF9C-E75E-4679-3DBB-986FE062F3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https://www.freepik.com/premium-photo/portrait-happy-middle-eastern-family-using-laptop-together-home-arabic-parents-their-cute-little-daughter-relaxing-with-computer-couch-living-room-watching-movies-enjoying-weekend_22279835.htm</a:t>
            </a:r>
          </a:p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F2E8B-77E0-C7D9-77B6-29608B5822F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BAA396-E002-4A22-9343-DE375CA38801}" type="slidenum">
              <a:t>18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FFA72-9C90-28F8-F905-B69782928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03453-1C2E-0789-9A4A-A2493EB22C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https://fpblog.fountasandpinnell.com/teacher-tip-effective-practices-for-book-clubs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836B8-F9F8-DC11-27A8-ED38F4322D5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08BC9A-F057-4068-8605-C9F5D69DB344}" type="slidenum">
              <a:t>19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19DD4-249A-CD06-516D-74677E6AF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B060A-0AEB-875B-42A3-57E3B45165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https://www.vecteezy.com/vector-art/1220888-the-world-belongs-to-those-who-read-quote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AE7B-AABE-2928-B195-CCA194F1BFB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DF3CF4-EB3A-4CCC-A8F5-B3AAD93A246A}" type="slidenum">
              <a:t>22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7229B-993D-A9CA-7C63-6BD94EC8B1F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25FAB-527B-A771-49C5-D10BA83ACB1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7B63-2021-5FDC-621F-22AD34DCC9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FF3833-80D0-417F-BEDF-3CBC8E59BE89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901D0-0629-145D-2B60-4F98399EF9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911E5-C4DF-BDED-BFF3-AFFE16F4A4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ED1588-3FE2-4AF2-9364-C22EC3F88730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208385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3C35-D650-3AA6-1735-BFE8AFC3F1F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AF28E-31A3-EBFE-884F-C6D82757C29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3E138-E79C-052F-1653-495D0F4D80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698F3E-1809-414D-9DE5-1AB3AC51C50D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A5B2C-C478-0391-72C6-5C27CEA8C6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43B04-4A8C-57D3-8A39-4BD2B95428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7E24A9-BE60-4841-8025-B1A4B3E4E5BC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828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4BA7A2-0CD0-2781-1F42-C5EAD289B23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5FBBA-F681-BCD9-2263-5E9B0DDC624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E635D-711D-BF80-006D-2CF79626CA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B8009D-ECBA-4A90-93C3-AE8BFCA162AF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CB2F-1178-3E30-FF8A-ED1E48794C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05DB8-1A23-92E1-D68B-3A961776A5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4E5481-3123-4464-891E-DE963A753B12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8879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8595-BB27-4E62-1283-B4E79946482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9ABE-E7BB-9804-3D47-A63E75FFFDE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8526A-6245-D528-CC3F-0BFE1418BC8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709EE5-4B84-4542-9DD8-36371FC2ABCA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A995D-F382-9CAA-7EFC-9E46FD9D83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57056-49F0-94AA-FC64-6F7231F8D3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FBBB70-1630-49C9-8FD4-1C920EDBE902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16606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CD05-317A-3845-CE50-7FD8F21F87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1FF9A-26D3-275B-B70D-57D2850DDA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E7DDB-7162-4CED-446B-CC68E2779A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519264-EAAE-4399-BF40-9CD47AEEEA88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B09AB-CC04-B941-4575-C2F4459E40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DF663-555F-B402-BB9A-D5F7EE69F99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C6C420-B174-4520-81B7-F8084F1C0396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153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3E3B-AE93-4163-1750-5A2C72AFFBF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5DDBE-29ED-E8B0-917F-E1DFCDC49A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2425A-6EFA-7F62-840B-FA63814285B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0C3B7-D4F3-7995-B8ED-AE8A5136DCB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C168BA-9C0A-49B5-85B7-DEF8796794E2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7D7A-1AC0-9DEE-3A6C-7BD18B5D21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26D5D-8A9D-9A17-CA61-920EAD3AC3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1B22CD-3625-4A94-A8EC-3566094D8A7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499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FC667-F267-A73E-E50A-0A6EFBF0FD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051D9-9200-E634-A4C8-62B89FF107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FDB71-342F-89C4-1A75-1274BF37E4E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EB26E1-C0F5-28D9-3CC4-5C27D44E049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1F4614-B1CF-0FD3-F9DA-6F8196EC9AD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88BF6-4FE2-27FA-9B12-37D07CCDA76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1975F3-A785-4C86-B8FD-5D03CB80ED72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F975A-00C0-53AC-DCE3-C8B2691FA2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AB8C84-7992-E7B3-D048-76B38D96BB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3E6857-DE68-41E7-AFE1-EF8CA2C2B927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197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7820-CE54-DDC0-2DC9-97D383CCE6F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4B0A4-EF33-2DD4-A7B3-8DD9F0E27A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D203DC-4E26-4444-ADB8-4DBE553E463D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43D63-C731-9D2F-A295-B548526E5F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E8A84-12D0-2DD2-B72B-A0B2B50B57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4893F9-F31D-44C7-93B1-1D7166B82A3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495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B99982-7C61-D536-D364-BE20E19647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528792-D1C8-426C-A7D4-FE4E9F9FFF21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0A277-1904-53F9-3740-2AEB5A28945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2E095-39A1-3F23-736C-C1A3FDF4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21B76B-008A-42E4-B9CB-9A48FA04BC5A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321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18899-8211-5ED7-A744-872FB3236E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15EA1-181F-0C45-2D94-79CD246B40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47489-B9A1-07F5-2A34-7ED928CE12C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5611E-FCE5-E66D-925B-886E005A30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C37DFF-1042-49A4-8F78-0E2A9CCDAAD2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07A2E-1565-F40C-F40F-D992DA004A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BAD49-DEBE-823B-AE46-67F59448BD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E29CF6-DEE9-4378-A652-4B9D62E22E3C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18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6BF40-F71B-A7E9-F187-55026BB1AB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449A8E-37BE-5BE4-2D21-16A8D34B709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0E81E-035D-E73D-0EEB-EF8A0E8EC72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1ECA0-77AF-8A5B-2F30-5438417253D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44D4AE-8B75-4F5E-9433-97927F243B11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4BF9-DD6A-E167-4D84-B2EF541CD0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1101F-A9B6-ECBF-6411-D6B5A0A2BA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2F7F0D-779F-47DD-9155-52124FB5BF3D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506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9D5E2D-D55B-E6A4-70B2-997E7ED4CF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8B897-CC3A-0677-FC31-AF292B299A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84D76-31DE-776D-34E4-1C50C4F3FD9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9959C3B-5D89-4822-AA8C-585F25A16FAC}" type="datetime1">
              <a:rPr lang="hr-HR"/>
              <a:pPr lvl="0"/>
              <a:t>7.10.2022.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0D9F-C398-74F1-9C97-28B46589ED5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753A3-CB3A-755A-CDEB-A47DB890FC7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029A35C-F4C7-4A19-A914-2C0F4C1D40C3}" type="slidenum"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5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49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hyperlink" Target="https://docs.google.com/forms/d/1XTEAePTdQyAXr61RbzU4yHWFYQEg_a9iNzrAZKsUp7A/edi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readingclub.com/user/login?explicit=tru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f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5F48-4771-71E2-71EB-EB628A30D4F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64981" y="1122361"/>
            <a:ext cx="7480569" cy="238759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34177-A1AF-5FB8-84BD-201BEB1BB0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72378" y="3602041"/>
            <a:ext cx="5826867" cy="165575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07637DC-5ED6-CA03-0096-A4B08ADC1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490" y="1749137"/>
            <a:ext cx="5598221" cy="37057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219FFF7-E95E-3382-E4B7-6EB478718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378" y="996668"/>
            <a:ext cx="5353053" cy="7524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8F4D-C0C6-B208-AFC2-2C306452E39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After-reading activities: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E6492-5D2C-13FF-73CD-CF0FAC7868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95428" y="1763018"/>
            <a:ext cx="4600575" cy="3551072"/>
          </a:xfrm>
        </p:spPr>
        <p:txBody>
          <a:bodyPr/>
          <a:lstStyle/>
          <a:p>
            <a:pPr lvl="0"/>
            <a:r>
              <a:rPr lang="en-US" sz="2000"/>
              <a:t>In your Team, </a:t>
            </a:r>
            <a:r>
              <a:rPr lang="en-US" sz="2000" b="1"/>
              <a:t>discuss </a:t>
            </a:r>
            <a:r>
              <a:rPr lang="en-US" sz="2000"/>
              <a:t>what</a:t>
            </a:r>
            <a:r>
              <a:rPr lang="hr-HR" sz="2000"/>
              <a:t> your chapters were about.</a:t>
            </a:r>
            <a:endParaRPr lang="en-US" sz="2000"/>
          </a:p>
          <a:p>
            <a:pPr lvl="0"/>
            <a:r>
              <a:rPr lang="en-US" sz="2000"/>
              <a:t>You can use these example questions:</a:t>
            </a:r>
          </a:p>
          <a:p>
            <a:pPr marL="0" lvl="0" indent="0">
              <a:buNone/>
            </a:pPr>
            <a:r>
              <a:rPr lang="en-US" sz="2000" b="1" i="1"/>
              <a:t>What is </a:t>
            </a:r>
            <a:r>
              <a:rPr lang="hr-HR" sz="2000" b="1" i="1"/>
              <a:t>the book</a:t>
            </a:r>
            <a:r>
              <a:rPr lang="en-US" sz="2000" b="1" i="1"/>
              <a:t> about? </a:t>
            </a:r>
          </a:p>
          <a:p>
            <a:pPr marL="0" lvl="0" indent="0">
              <a:buNone/>
            </a:pPr>
            <a:r>
              <a:rPr lang="en-US" sz="2000" b="1" i="1"/>
              <a:t>Do you like it? </a:t>
            </a:r>
          </a:p>
          <a:p>
            <a:pPr marL="0" lvl="0" indent="0">
              <a:buNone/>
            </a:pPr>
            <a:r>
              <a:rPr lang="en-US" sz="2000" b="1" i="1"/>
              <a:t>What have you underlined and why? </a:t>
            </a:r>
          </a:p>
          <a:p>
            <a:pPr marL="0" lvl="0" indent="0">
              <a:buNone/>
            </a:pPr>
            <a:r>
              <a:rPr lang="en-US" sz="2000" b="1" i="1"/>
              <a:t>Were there many unknown words? (...)</a:t>
            </a:r>
          </a:p>
          <a:p>
            <a:pPr lvl="0"/>
            <a:r>
              <a:rPr lang="en-US" sz="2000" b="1" i="1"/>
              <a:t> </a:t>
            </a:r>
            <a:r>
              <a:rPr lang="en-US" sz="2000" b="1"/>
              <a:t>Play your notes </a:t>
            </a:r>
            <a:r>
              <a:rPr lang="en-US" sz="2000"/>
              <a:t>to see how good you are at predicting.</a:t>
            </a:r>
          </a:p>
          <a:p>
            <a:pPr marL="0" lvl="0" indent="0">
              <a:buNone/>
            </a:pPr>
            <a:endParaRPr lang="en-US" b="1" i="1"/>
          </a:p>
          <a:p>
            <a:pPr lvl="0"/>
            <a:endParaRPr lang="hr-HR"/>
          </a:p>
          <a:p>
            <a:pPr lvl="0"/>
            <a:endParaRPr lang="hr-HR"/>
          </a:p>
          <a:p>
            <a:pPr marL="514350" lvl="0" indent="-514350">
              <a:buAutoNum type="arabicParenR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DA101-50FA-9642-12FA-3601793D4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99" y="1763018"/>
            <a:ext cx="4252408" cy="34306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C508B-790A-6105-175A-C57759746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99" y="2230468"/>
            <a:ext cx="4252408" cy="34306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1680CC-98C1-1E8C-C5D2-C19F7C1C3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0024" y="35561"/>
            <a:ext cx="3641982" cy="84655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765E-B039-ED68-92A7-7A0563B7883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Reading Roles: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06F6B-2D90-3F6E-5B29-A74327A028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67971" y="1690689"/>
            <a:ext cx="4148248" cy="4927601"/>
          </a:xfrm>
        </p:spPr>
        <p:txBody>
          <a:bodyPr>
            <a:noAutofit/>
          </a:bodyPr>
          <a:lstStyle/>
          <a:p>
            <a:pPr lvl="0"/>
            <a:r>
              <a:rPr lang="en-US" sz="2000" b="1"/>
              <a:t>Every member of your Team has an important reading task!</a:t>
            </a:r>
            <a:r>
              <a:rPr lang="en-US" sz="2000"/>
              <a:t> </a:t>
            </a:r>
            <a:r>
              <a:rPr lang="en-US" sz="2000">
                <a:highlight>
                  <a:srgbClr val="FFFF00"/>
                </a:highlight>
              </a:rPr>
              <a:t></a:t>
            </a:r>
          </a:p>
          <a:p>
            <a:pPr marL="0" lvl="0" indent="0">
              <a:buNone/>
            </a:pPr>
            <a:r>
              <a:rPr lang="en-US" sz="2000"/>
              <a:t>You can be:</a:t>
            </a:r>
          </a:p>
          <a:p>
            <a:pPr lvl="0">
              <a:buFont typeface="Wingdings" pitchFamily="2"/>
              <a:buChar char="Ø"/>
            </a:pPr>
            <a:r>
              <a:rPr lang="en-US" sz="2000"/>
              <a:t> Special Event Photographer </a:t>
            </a:r>
          </a:p>
          <a:p>
            <a:pPr lvl="0">
              <a:buFont typeface="Wingdings" pitchFamily="2"/>
              <a:buChar char="Ø"/>
            </a:pPr>
            <a:r>
              <a:rPr lang="en-US" sz="2000"/>
              <a:t> Team Captain</a:t>
            </a:r>
          </a:p>
          <a:p>
            <a:pPr lvl="0">
              <a:buFont typeface="Wingdings" pitchFamily="2"/>
              <a:buChar char="Ø"/>
            </a:pPr>
            <a:r>
              <a:rPr lang="en-US" sz="2000"/>
              <a:t> Picture Dictionary Compiler</a:t>
            </a:r>
          </a:p>
          <a:p>
            <a:pPr lvl="0">
              <a:buFont typeface="Wingdings" pitchFamily="2"/>
              <a:buChar char="Ø"/>
            </a:pPr>
            <a:r>
              <a:rPr lang="en-US" sz="2000"/>
              <a:t> Scenic Artist</a:t>
            </a:r>
          </a:p>
          <a:p>
            <a:pPr lvl="0">
              <a:buFont typeface="Wingdings" pitchFamily="2"/>
              <a:buChar char="Ø"/>
            </a:pPr>
            <a:r>
              <a:rPr lang="en-US" sz="2000"/>
              <a:t>Character Portrait Painter</a:t>
            </a:r>
          </a:p>
          <a:p>
            <a:pPr marL="0" lvl="0" indent="0">
              <a:buNone/>
            </a:pPr>
            <a:r>
              <a:rPr lang="en-US" sz="2000"/>
              <a:t>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A459BC2-18ED-17A4-416D-31D16EA43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929" y="2550124"/>
            <a:ext cx="2513210" cy="17577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C4F01AE2-8479-ECBD-2D5C-B322D670C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160" y="2794964"/>
            <a:ext cx="1524131" cy="12680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DAE66D8-BDFD-542B-790C-A061069D5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337" y="1022280"/>
            <a:ext cx="1524131" cy="14030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F8CA4B3F-80BD-68BC-1F73-611FAB27C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3075" y="2794964"/>
            <a:ext cx="1481456" cy="1356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75146AF8-0899-295D-2B02-EBBA772EF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188" y="4432682"/>
            <a:ext cx="1597292" cy="14692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3A1493FC-6D74-BF1A-72CA-49BB9FAB1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9101" y="4498893"/>
            <a:ext cx="1544933" cy="14030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2E3EB-BEEF-43B9-8F39-D18F02968C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642" y="365129"/>
            <a:ext cx="4276721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About Scenic Artist: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EAB8C-490D-87AB-FD69-07ABAA7FB1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14275" y="1973714"/>
            <a:ext cx="4276721" cy="3785487"/>
          </a:xfrm>
        </p:spPr>
        <p:txBody>
          <a:bodyPr/>
          <a:lstStyle/>
          <a:p>
            <a:pPr lvl="0"/>
            <a:r>
              <a:rPr lang="en-US" sz="2000" b="1" dirty="0"/>
              <a:t>What are scenic artists’</a:t>
            </a:r>
            <a:r>
              <a:rPr lang="hr-HR" sz="2000" b="1" dirty="0"/>
              <a:t> roles?</a:t>
            </a:r>
            <a:endParaRPr lang="en-US" sz="2000" b="1" dirty="0"/>
          </a:p>
          <a:p>
            <a:pPr lvl="0"/>
            <a:r>
              <a:rPr lang="hr-HR" sz="2000" dirty="0"/>
              <a:t>Read about them in the </a:t>
            </a:r>
            <a:r>
              <a:rPr lang="en-US" sz="2000" i="1" dirty="0"/>
              <a:t>Scenic Artist Task Sheet</a:t>
            </a:r>
            <a:r>
              <a:rPr lang="en-US" sz="2000" dirty="0"/>
              <a:t>.</a:t>
            </a:r>
          </a:p>
          <a:p>
            <a:pPr lvl="0"/>
            <a:r>
              <a:rPr lang="en-US" sz="2000" dirty="0"/>
              <a:t>Do you like this role? </a:t>
            </a:r>
            <a:endParaRPr lang="hr-HR" sz="2000" dirty="0"/>
          </a:p>
          <a:p>
            <a:pPr lvl="0"/>
            <a:r>
              <a:rPr lang="en-US" sz="2000" dirty="0"/>
              <a:t>Who would like to be a </a:t>
            </a:r>
            <a:r>
              <a:rPr lang="hr-HR" sz="2000" dirty="0"/>
              <a:t>S</a:t>
            </a:r>
            <a:r>
              <a:rPr lang="en-US" sz="2000" dirty="0" err="1"/>
              <a:t>cenic</a:t>
            </a:r>
            <a:r>
              <a:rPr lang="en-US" sz="2000" dirty="0"/>
              <a:t> </a:t>
            </a:r>
            <a:r>
              <a:rPr lang="hr-HR" sz="2000" dirty="0"/>
              <a:t>Artist</a:t>
            </a:r>
            <a:r>
              <a:rPr lang="en-US" sz="2000" i="1" dirty="0"/>
              <a:t> </a:t>
            </a:r>
            <a:r>
              <a:rPr lang="en-US" sz="2000" dirty="0"/>
              <a:t>in your</a:t>
            </a:r>
            <a:r>
              <a:rPr lang="hr-HR" sz="2000" dirty="0"/>
              <a:t> </a:t>
            </a:r>
            <a:r>
              <a:rPr lang="en-US" sz="2000" dirty="0"/>
              <a:t>Team?</a:t>
            </a:r>
          </a:p>
          <a:p>
            <a:pPr lvl="0"/>
            <a:r>
              <a:rPr lang="en-US" sz="2000" b="1" dirty="0"/>
              <a:t>Congratulations Scenic Artist!</a:t>
            </a:r>
          </a:p>
          <a:p>
            <a:pPr marL="0" lvl="0" indent="0">
              <a:buNone/>
            </a:pPr>
            <a:r>
              <a:rPr lang="en-US" sz="2000" dirty="0"/>
              <a:t>    Here is your reading badge. </a:t>
            </a:r>
            <a:r>
              <a:rPr lang="hr-HR" sz="2000" dirty="0">
                <a:highlight>
                  <a:srgbClr val="FFFF00"/>
                </a:highlight>
                <a:sym typeface="Wingdings" panose="05000000000000000000" pitchFamily="2" charset="2"/>
              </a:rPr>
              <a:t></a:t>
            </a:r>
            <a:endParaRPr lang="hr-HR" sz="2000" dirty="0">
              <a:highlight>
                <a:srgbClr val="FFFF00"/>
              </a:highlight>
            </a:endParaRPr>
          </a:p>
          <a:p>
            <a:pPr lvl="0"/>
            <a:endParaRPr lang="hr-HR" sz="2000" dirty="0"/>
          </a:p>
          <a:p>
            <a:pPr lvl="0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8759-A608-A05D-332E-7C13C09F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788" y="365129"/>
            <a:ext cx="1688741" cy="14957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44040-0017-B4AA-306E-C5F5FB357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009" y="2123876"/>
            <a:ext cx="4026532" cy="37854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2331-8C15-AEE2-59AE-88D622F5DEE1}"/>
              </a:ext>
            </a:extLst>
          </p:cNvPr>
          <p:cNvSpPr txBox="1"/>
          <p:nvPr/>
        </p:nvSpPr>
        <p:spPr>
          <a:xfrm>
            <a:off x="3467103" y="285859"/>
            <a:ext cx="5257800" cy="13255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8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About Special Event Photographer: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D86CF3-D2F2-A16B-8687-31EAEBCE5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838" y="331890"/>
            <a:ext cx="1688741" cy="14606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CD99A7B9-C4CB-D05C-2C69-491806D56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976" y="1973714"/>
            <a:ext cx="4276721" cy="37854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0D7B4D-19A3-0272-0DF4-465BBA8909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19271" y="1973714"/>
            <a:ext cx="4276721" cy="3659693"/>
          </a:xfrm>
        </p:spPr>
        <p:txBody>
          <a:bodyPr/>
          <a:lstStyle/>
          <a:p>
            <a:pPr lvl="0"/>
            <a:r>
              <a:rPr lang="hr-HR" sz="2000" b="1" dirty="0"/>
              <a:t>What do photographers’ role include?</a:t>
            </a:r>
          </a:p>
          <a:p>
            <a:pPr lvl="0"/>
            <a:r>
              <a:rPr lang="hr-HR" sz="2000" dirty="0"/>
              <a:t>Read </a:t>
            </a:r>
            <a:r>
              <a:rPr lang="hr-HR" sz="2000" i="1" dirty="0"/>
              <a:t>Special Event Photography Task Sheet </a:t>
            </a:r>
            <a:r>
              <a:rPr lang="hr-HR" sz="2000" dirty="0"/>
              <a:t>and find out!</a:t>
            </a:r>
          </a:p>
          <a:p>
            <a:pPr lvl="0"/>
            <a:r>
              <a:rPr lang="hr-HR" sz="2000" dirty="0"/>
              <a:t>Do you like this role?</a:t>
            </a:r>
          </a:p>
          <a:p>
            <a:pPr lvl="0"/>
            <a:r>
              <a:rPr lang="hr-HR" sz="2000" dirty="0"/>
              <a:t>Who would like to be a special event photographer in your Team?</a:t>
            </a:r>
          </a:p>
          <a:p>
            <a:pPr lvl="0"/>
            <a:r>
              <a:rPr lang="hr-HR" sz="2000" b="1" dirty="0"/>
              <a:t>Congratulations Special Event Photographer! </a:t>
            </a:r>
          </a:p>
          <a:p>
            <a:pPr marL="0" lvl="0" indent="0">
              <a:buNone/>
            </a:pPr>
            <a:r>
              <a:rPr lang="hr-HR" sz="2000" dirty="0"/>
              <a:t>   Here is your reading badge. </a:t>
            </a:r>
            <a:r>
              <a:rPr lang="hr-HR" sz="2000" dirty="0">
                <a:highlight>
                  <a:srgbClr val="FFFF00"/>
                </a:highlight>
                <a:sym typeface="Wingdings" panose="05000000000000000000" pitchFamily="2" charset="2"/>
              </a:rPr>
              <a:t></a:t>
            </a:r>
            <a:endParaRPr lang="hr-HR" sz="2000" dirty="0">
              <a:highlight>
                <a:srgbClr val="FFFF00"/>
              </a:highlight>
            </a:endParaRPr>
          </a:p>
          <a:p>
            <a:pPr lvl="0"/>
            <a:endParaRPr lang="hr-HR" sz="2000" dirty="0"/>
          </a:p>
          <a:p>
            <a:pPr lvl="0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610C-BAA7-CF54-2AED-AA66E891B7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9521" y="365129"/>
            <a:ext cx="4552953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About Team Captain: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1CEDE-BBC9-CA5A-E974-DA8C64915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344" y="365129"/>
            <a:ext cx="1850498" cy="1500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5AC4C0-D3D6-E2E6-295F-273F7983FEE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62513" y="1927893"/>
            <a:ext cx="4276721" cy="3732882"/>
          </a:xfrm>
        </p:spPr>
        <p:txBody>
          <a:bodyPr/>
          <a:lstStyle/>
          <a:p>
            <a:pPr lvl="0"/>
            <a:r>
              <a:rPr lang="hr-HR" sz="2000" b="1" dirty="0"/>
              <a:t>What do captains’ roles include?</a:t>
            </a:r>
          </a:p>
          <a:p>
            <a:pPr lvl="0"/>
            <a:r>
              <a:rPr lang="hr-HR" sz="2000" dirty="0"/>
              <a:t>Find all the tasks in </a:t>
            </a:r>
            <a:r>
              <a:rPr lang="hr-HR" sz="2000" i="1" dirty="0"/>
              <a:t>Team Captain Task Sheet</a:t>
            </a:r>
            <a:r>
              <a:rPr lang="hr-HR" sz="2000" dirty="0"/>
              <a:t>.</a:t>
            </a:r>
          </a:p>
          <a:p>
            <a:pPr lvl="0"/>
            <a:r>
              <a:rPr lang="hr-HR" sz="2000" dirty="0"/>
              <a:t>Do you like this role? </a:t>
            </a:r>
          </a:p>
          <a:p>
            <a:pPr lvl="0"/>
            <a:r>
              <a:rPr lang="hr-HR" sz="2000" dirty="0"/>
              <a:t>Who would like to be a Team Captain in your Reading Team?</a:t>
            </a:r>
          </a:p>
          <a:p>
            <a:pPr lvl="0"/>
            <a:r>
              <a:rPr lang="hr-HR" sz="2000" b="1" dirty="0"/>
              <a:t>Congratulations Team Captain! </a:t>
            </a:r>
          </a:p>
          <a:p>
            <a:pPr marL="0" lvl="0" indent="0">
              <a:buNone/>
            </a:pPr>
            <a:r>
              <a:rPr lang="hr-HR" sz="2000" dirty="0"/>
              <a:t>    Here is your reading badge. </a:t>
            </a:r>
            <a:r>
              <a:rPr lang="hr-HR" sz="2000" dirty="0">
                <a:highlight>
                  <a:srgbClr val="FFFF00"/>
                </a:highlight>
                <a:sym typeface="Wingdings" panose="05000000000000000000" pitchFamily="2" charset="2"/>
              </a:rPr>
              <a:t></a:t>
            </a:r>
            <a:endParaRPr lang="hr-HR" sz="2000" dirty="0">
              <a:highlight>
                <a:srgbClr val="FFFF00"/>
              </a:highlight>
            </a:endParaRPr>
          </a:p>
          <a:p>
            <a:pPr lvl="0"/>
            <a:endParaRPr lang="hr-HR" sz="2000" dirty="0"/>
          </a:p>
          <a:p>
            <a:pPr lvl="0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6A40D-0F70-3EAA-2B13-8F667A0C4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811" y="1927893"/>
            <a:ext cx="3981453" cy="385015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1930-980F-DABE-4134-2DC7FB7040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5516" y="365129"/>
            <a:ext cx="6220964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About Picture Dictionary Compiler: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0C4E8-E33A-AD06-2154-211CB603A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064" y="365129"/>
            <a:ext cx="1841610" cy="15190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5F72B3-56BF-A454-2972-AF1C780885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84791" y="2073109"/>
            <a:ext cx="4276721" cy="3678238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hr-HR" sz="2000" b="1" dirty="0"/>
              <a:t>What are the dictionary compilers tasks?</a:t>
            </a:r>
          </a:p>
          <a:p>
            <a:pPr lvl="0">
              <a:lnSpc>
                <a:spcPct val="80000"/>
              </a:lnSpc>
            </a:pPr>
            <a:r>
              <a:rPr lang="hr-HR" sz="2000" dirty="0"/>
              <a:t>Look it up in the </a:t>
            </a:r>
            <a:r>
              <a:rPr lang="hr-HR" sz="2000" i="1" dirty="0"/>
              <a:t>Picture Dictionary Maker Task Sheet.</a:t>
            </a:r>
          </a:p>
          <a:p>
            <a:pPr lvl="0">
              <a:lnSpc>
                <a:spcPct val="80000"/>
              </a:lnSpc>
            </a:pPr>
            <a:r>
              <a:rPr lang="hr-HR" sz="2000" dirty="0"/>
              <a:t>Do you like this role? </a:t>
            </a:r>
          </a:p>
          <a:p>
            <a:pPr lvl="0">
              <a:lnSpc>
                <a:spcPct val="80000"/>
              </a:lnSpc>
            </a:pPr>
            <a:r>
              <a:rPr lang="hr-HR" sz="2000" dirty="0"/>
              <a:t>Who would like to be a Picture Dictionary Maker in your Reading Team? </a:t>
            </a:r>
          </a:p>
          <a:p>
            <a:pPr lvl="0">
              <a:lnSpc>
                <a:spcPct val="80000"/>
              </a:lnSpc>
            </a:pPr>
            <a:r>
              <a:rPr lang="hr-HR" sz="2000" b="1" dirty="0"/>
              <a:t>Congratulations on Picture Dictionary Compiler!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hr-HR" sz="2000" dirty="0"/>
              <a:t>    Here is your reading badge. </a:t>
            </a:r>
            <a:r>
              <a:rPr lang="hr-HR" sz="2000" dirty="0">
                <a:sym typeface="Wingdings" panose="05000000000000000000" pitchFamily="2" charset="2"/>
              </a:rPr>
              <a:t></a:t>
            </a:r>
            <a:endParaRPr lang="hr-HR" sz="2000" dirty="0">
              <a:highlight>
                <a:srgbClr val="FFFF00"/>
              </a:highlight>
            </a:endParaRPr>
          </a:p>
          <a:p>
            <a:pPr lvl="0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4F297-91DC-B3DA-94D4-CD94BF83D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923" y="1981897"/>
            <a:ext cx="4432316" cy="37694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CFE83-53A9-CAE8-D77A-C9B699BD77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0672" y="365129"/>
            <a:ext cx="6010652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About Character Portrait Painter: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8D38B-AC09-F540-D86F-64343514DA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1" r="8124" b="1"/>
          <a:stretch>
            <a:fillRect/>
          </a:stretch>
        </p:blipFill>
        <p:spPr>
          <a:xfrm>
            <a:off x="10253350" y="99523"/>
            <a:ext cx="1551553" cy="14180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5B4404-D7CD-1E53-9ED6-8C54875F0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254" y="1690689"/>
            <a:ext cx="4006836" cy="39322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ABE78A-3CED-AE50-4564-88C4BFFEECF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19271" y="1862230"/>
            <a:ext cx="4276721" cy="3770226"/>
          </a:xfrm>
        </p:spPr>
        <p:txBody>
          <a:bodyPr/>
          <a:lstStyle/>
          <a:p>
            <a:pPr lvl="0"/>
            <a:r>
              <a:rPr lang="hr-HR" sz="2000" b="1" dirty="0"/>
              <a:t>What are the painters' tasks?</a:t>
            </a:r>
          </a:p>
          <a:p>
            <a:pPr lvl="0"/>
            <a:r>
              <a:rPr lang="hr-HR" sz="2000" dirty="0"/>
              <a:t>Read about them in </a:t>
            </a:r>
            <a:r>
              <a:rPr lang="hr-HR" sz="2000" i="1" dirty="0"/>
              <a:t>Character Portrait Painter Task Sheet</a:t>
            </a:r>
            <a:r>
              <a:rPr lang="hr-HR" sz="2000" dirty="0"/>
              <a:t>.</a:t>
            </a:r>
          </a:p>
          <a:p>
            <a:pPr lvl="0"/>
            <a:r>
              <a:rPr lang="hr-HR" sz="2000" dirty="0"/>
              <a:t>Do you like this role?</a:t>
            </a:r>
          </a:p>
          <a:p>
            <a:pPr lvl="0"/>
            <a:r>
              <a:rPr lang="hr-HR" sz="2000" dirty="0"/>
              <a:t> Who would like to be a Character Portrait Painter in your Team?</a:t>
            </a:r>
          </a:p>
          <a:p>
            <a:pPr lvl="0"/>
            <a:r>
              <a:rPr lang="hr-HR" sz="2000" b="1" dirty="0"/>
              <a:t>Congratulations Character Portrait Painter! </a:t>
            </a:r>
          </a:p>
          <a:p>
            <a:pPr marL="0" lvl="0" indent="0">
              <a:buNone/>
            </a:pPr>
            <a:r>
              <a:rPr lang="hr-HR" sz="2000" dirty="0"/>
              <a:t>    Here is your reading badge. </a:t>
            </a:r>
            <a:r>
              <a:rPr lang="hr-HR" sz="2000" dirty="0">
                <a:highlight>
                  <a:srgbClr val="FFFF00"/>
                </a:highlight>
                <a:sym typeface="Wingdings" panose="05000000000000000000" pitchFamily="2" charset="2"/>
              </a:rPr>
              <a:t></a:t>
            </a:r>
            <a:endParaRPr lang="hr-HR" sz="2000" dirty="0">
              <a:highlight>
                <a:srgbClr val="FFFF00"/>
              </a:highlight>
            </a:endParaRPr>
          </a:p>
          <a:p>
            <a:pPr lvl="0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C5190-5011-F6EC-CC4B-C911ECE0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589" y="0"/>
            <a:ext cx="2157417" cy="14950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383F24-B971-83A4-1ABA-58A8E36F27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7417" y="286454"/>
            <a:ext cx="7877171" cy="1712972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Remember to bring to your next workshop: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99EFED-AEB0-11FD-5A50-7176E62739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47748" y="1495044"/>
            <a:ext cx="4726862" cy="4451418"/>
          </a:xfrm>
        </p:spPr>
        <p:txBody>
          <a:bodyPr/>
          <a:lstStyle/>
          <a:p>
            <a:pPr marL="0" lvl="0" indent="0">
              <a:buNone/>
            </a:pPr>
            <a:endParaRPr lang="hr-HR"/>
          </a:p>
          <a:p>
            <a:pPr marL="0" lvl="0" indent="0">
              <a:buNone/>
            </a:pPr>
            <a:r>
              <a:rPr lang="hr-HR" sz="2000"/>
              <a:t>1)</a:t>
            </a:r>
            <a:r>
              <a:rPr lang="hr-HR" sz="2000" b="1"/>
              <a:t>Your role badge</a:t>
            </a:r>
          </a:p>
          <a:p>
            <a:pPr marL="0" lvl="0" indent="0">
              <a:buNone/>
            </a:pPr>
            <a:endParaRPr lang="hr-HR"/>
          </a:p>
          <a:p>
            <a:pPr marL="0" lvl="0" indent="0">
              <a:buNone/>
            </a:pPr>
            <a:endParaRPr lang="hr-HR"/>
          </a:p>
          <a:p>
            <a:pPr marL="0" lvl="0" indent="0">
              <a:buNone/>
            </a:pPr>
            <a:endParaRPr lang="hr-HR"/>
          </a:p>
          <a:p>
            <a:pPr lvl="0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60DBC-780E-EA74-703D-7A33C85D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91" y="2624199"/>
            <a:ext cx="5839303" cy="31420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C1F68F-A725-D4E6-A444-4F5D5B8A72FC}"/>
              </a:ext>
            </a:extLst>
          </p:cNvPr>
          <p:cNvSpPr txBox="1"/>
          <p:nvPr/>
        </p:nvSpPr>
        <p:spPr>
          <a:xfrm>
            <a:off x="6367643" y="1999427"/>
            <a:ext cx="4401180" cy="32316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2)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Your task sheet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21D30-AFA9-4083-58B3-F7A47DED1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395" y="2502904"/>
            <a:ext cx="4401180" cy="338463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2886B-B0D2-1BB8-923F-982BBA6ACB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0891" y="328553"/>
            <a:ext cx="5928356" cy="1325559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Finish your reader at home. Anywhere, anytime.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0EA83-8CB3-B98E-F1E1-1F8BB07F95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13431" y="783695"/>
            <a:ext cx="2999286" cy="19270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8061FE-4C53-47BB-F49F-7056BE329D9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69206" y="1645682"/>
            <a:ext cx="5211659" cy="4667253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US" sz="2000"/>
              <a:t>Your </a:t>
            </a:r>
            <a:r>
              <a:rPr lang="en-US" sz="2000" b="1"/>
              <a:t>5 tasks </a:t>
            </a:r>
            <a:r>
              <a:rPr lang="hr-HR" sz="2000" b="1"/>
              <a:t>at home</a:t>
            </a:r>
            <a:r>
              <a:rPr lang="hr-HR" sz="2000"/>
              <a:t>:</a:t>
            </a:r>
            <a:endParaRPr lang="en-US" sz="2000">
              <a:solidFill>
                <a:srgbClr val="FF0000"/>
              </a:solidFill>
            </a:endParaRPr>
          </a:p>
          <a:p>
            <a:pPr marL="0" lvl="0" indent="0">
              <a:lnSpc>
                <a:spcPct val="70000"/>
              </a:lnSpc>
              <a:buNone/>
            </a:pPr>
            <a:endParaRPr lang="en-US" sz="2000">
              <a:solidFill>
                <a:srgbClr val="FF0000"/>
              </a:solidFill>
            </a:endParaRPr>
          </a:p>
          <a:p>
            <a:pPr marL="514350" lvl="0" indent="-514350" algn="just">
              <a:lnSpc>
                <a:spcPct val="70000"/>
              </a:lnSpc>
              <a:buAutoNum type="arabicParenR"/>
            </a:pPr>
            <a:r>
              <a:rPr lang="en-US" sz="2000" b="1"/>
              <a:t>Make notes </a:t>
            </a:r>
            <a:r>
              <a:rPr lang="hr-HR" sz="2000"/>
              <a:t>that will help you complete the role’s sheet. You can write them down in the notebook or record and save them in the ORC.</a:t>
            </a:r>
          </a:p>
          <a:p>
            <a:pPr marL="514350" lvl="0" indent="-514350" algn="just">
              <a:lnSpc>
                <a:spcPct val="70000"/>
              </a:lnSpc>
              <a:buAutoNum type="arabicParenR"/>
            </a:pPr>
            <a:r>
              <a:rPr lang="en-US" sz="2000"/>
              <a:t>Use dictionary to </a:t>
            </a:r>
            <a:r>
              <a:rPr lang="en-US" sz="2000" b="1"/>
              <a:t>find all unknown words </a:t>
            </a:r>
            <a:r>
              <a:rPr lang="en-US" sz="2000"/>
              <a:t>and </a:t>
            </a:r>
            <a:r>
              <a:rPr lang="en-US" sz="2000" b="1"/>
              <a:t>add them to your vocabulary list</a:t>
            </a:r>
            <a:endParaRPr lang="hr-HR" sz="2000" b="1"/>
          </a:p>
          <a:p>
            <a:pPr marL="514350" lvl="0" indent="-514350" algn="just">
              <a:lnSpc>
                <a:spcPct val="70000"/>
              </a:lnSpc>
              <a:buAutoNum type="arabicParenR"/>
            </a:pPr>
            <a:r>
              <a:rPr lang="en-US" sz="2000"/>
              <a:t>If you want , </a:t>
            </a:r>
            <a:r>
              <a:rPr lang="en-US" sz="2000" b="1"/>
              <a:t>do the exercises within your </a:t>
            </a:r>
            <a:r>
              <a:rPr lang="hr-HR" sz="2000" b="1"/>
              <a:t>e-book.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hr-HR" sz="2000"/>
              <a:t>4)  </a:t>
            </a:r>
            <a:r>
              <a:rPr lang="en-US" sz="2000"/>
              <a:t>After you have read </a:t>
            </a:r>
            <a:r>
              <a:rPr lang="hr-HR" sz="2000"/>
              <a:t>the entire </a:t>
            </a:r>
            <a:r>
              <a:rPr lang="en-US" sz="2000"/>
              <a:t>e-book, </a:t>
            </a:r>
            <a:r>
              <a:rPr lang="hr-HR" sz="2000"/>
              <a:t>it is   important </a:t>
            </a:r>
            <a:r>
              <a:rPr lang="hr-HR" sz="2000" b="1"/>
              <a:t>to </a:t>
            </a:r>
            <a:r>
              <a:rPr lang="en-US" sz="2000" b="1"/>
              <a:t>complete your task</a:t>
            </a:r>
            <a:r>
              <a:rPr lang="hr-HR" sz="2000" b="1"/>
              <a:t> </a:t>
            </a:r>
            <a:r>
              <a:rPr lang="en-US" sz="2000" b="1"/>
              <a:t>sheet </a:t>
            </a:r>
            <a:r>
              <a:rPr lang="en-US" sz="2000"/>
              <a:t>and</a:t>
            </a:r>
            <a:r>
              <a:rPr lang="hr-HR" sz="2000"/>
              <a:t> prepare yourself for presenting the notes to other teammates</a:t>
            </a:r>
            <a:r>
              <a:rPr lang="en-US" sz="2000"/>
              <a:t>.  </a:t>
            </a:r>
            <a:endParaRPr lang="hr-HR" sz="2000"/>
          </a:p>
          <a:p>
            <a:pPr marL="0" lvl="0" indent="0" algn="just">
              <a:lnSpc>
                <a:spcPct val="70000"/>
              </a:lnSpc>
              <a:buNone/>
            </a:pPr>
            <a:r>
              <a:rPr lang="hr-HR" sz="2000"/>
              <a:t>5)   </a:t>
            </a:r>
            <a:r>
              <a:rPr lang="en-US" sz="2000"/>
              <a:t>The most important task for you is to </a:t>
            </a:r>
            <a:r>
              <a:rPr lang="en-US" sz="2000" b="1"/>
              <a:t>ENJOY your reading</a:t>
            </a:r>
            <a:r>
              <a:rPr lang="en-US" sz="2000"/>
              <a:t>. </a:t>
            </a:r>
          </a:p>
          <a:p>
            <a:pPr marL="514350" lvl="0" indent="-514350">
              <a:lnSpc>
                <a:spcPct val="70000"/>
              </a:lnSpc>
              <a:buAutoNum type="arabicParenR"/>
            </a:pPr>
            <a:endParaRPr lang="hr-HR" sz="2000"/>
          </a:p>
          <a:p>
            <a:pPr marL="514350" lvl="0" indent="-514350">
              <a:lnSpc>
                <a:spcPct val="70000"/>
              </a:lnSpc>
              <a:buAutoNum type="arabicParenR"/>
            </a:pPr>
            <a:endParaRPr lang="hr-HR" sz="2000" b="1"/>
          </a:p>
          <a:p>
            <a:pPr marL="514350" lvl="0" indent="-514350">
              <a:lnSpc>
                <a:spcPct val="70000"/>
              </a:lnSpc>
              <a:buAutoNum type="arabicParenR"/>
            </a:pPr>
            <a:endParaRPr lang="en-US" sz="20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9A518-2012-D73A-CC09-45BFCCCF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735" y="2022963"/>
            <a:ext cx="3662592" cy="35957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34BA01-076A-3D32-5F9D-91F8214C6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154" y="2109255"/>
            <a:ext cx="3443392" cy="37783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FEFF9-A498-89A6-90D0-249DA3E06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169" y="2710738"/>
            <a:ext cx="3299905" cy="326318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1F387-D6BC-5A61-B9A8-E139DA9901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88886" y="365129"/>
            <a:ext cx="5614214" cy="1109715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Workshop time!</a:t>
            </a:r>
            <a:br>
              <a:rPr lang="hr-HR" sz="3200">
                <a:solidFill>
                  <a:srgbClr val="0070C0"/>
                </a:solidFill>
              </a:rPr>
            </a:br>
            <a:r>
              <a:rPr lang="hr-HR" sz="3200">
                <a:solidFill>
                  <a:srgbClr val="0070C0"/>
                </a:solidFill>
              </a:rPr>
              <a:t>Class introduction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11986-DBDF-B540-955D-2164E928EC9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36974" y="1672401"/>
            <a:ext cx="5505721" cy="4579479"/>
          </a:xfrm>
        </p:spPr>
        <p:txBody>
          <a:bodyPr/>
          <a:lstStyle/>
          <a:p>
            <a:pPr lvl="0"/>
            <a:r>
              <a:rPr lang="hr-HR" sz="2000"/>
              <a:t>As a class, </a:t>
            </a:r>
            <a:r>
              <a:rPr lang="hr-HR" sz="2000" b="1"/>
              <a:t>discuss the questions</a:t>
            </a:r>
            <a:r>
              <a:rPr lang="hr-HR" sz="2000"/>
              <a:t>:</a:t>
            </a:r>
          </a:p>
          <a:p>
            <a:pPr marL="0" lvl="0" indent="0">
              <a:buNone/>
            </a:pPr>
            <a:r>
              <a:rPr lang="hr-HR" sz="2000" i="1">
                <a:solidFill>
                  <a:srgbClr val="FF0000"/>
                </a:solidFill>
              </a:rPr>
              <a:t>    </a:t>
            </a:r>
            <a:r>
              <a:rPr lang="hr-HR" sz="2000" i="1"/>
              <a:t>Which e-book was your Team reading?</a:t>
            </a:r>
          </a:p>
          <a:p>
            <a:pPr marL="0" lvl="0" indent="0">
              <a:buNone/>
            </a:pPr>
            <a:r>
              <a:rPr lang="hr-HR" sz="2000" i="1"/>
              <a:t>    </a:t>
            </a:r>
            <a:r>
              <a:rPr lang="en-US" sz="2000" i="1"/>
              <a:t>Did you</a:t>
            </a:r>
            <a:r>
              <a:rPr lang="hr-HR" sz="2000" i="1"/>
              <a:t> manage to</a:t>
            </a:r>
            <a:r>
              <a:rPr lang="en-US" sz="2000" i="1"/>
              <a:t> read it all? </a:t>
            </a:r>
          </a:p>
          <a:p>
            <a:pPr marL="0" lvl="0" indent="0">
              <a:buNone/>
            </a:pPr>
            <a:r>
              <a:rPr lang="hr-HR" sz="2000" i="1"/>
              <a:t>    </a:t>
            </a:r>
            <a:r>
              <a:rPr lang="en-US" sz="2000" i="1"/>
              <a:t>Did you stick to the schedule? </a:t>
            </a:r>
            <a:endParaRPr lang="hr-HR" sz="2000" i="1"/>
          </a:p>
          <a:p>
            <a:pPr marL="0" lvl="0" indent="0">
              <a:buNone/>
            </a:pPr>
            <a:r>
              <a:rPr lang="hr-HR" sz="2000" i="1"/>
              <a:t>    What was your role?</a:t>
            </a:r>
            <a:endParaRPr lang="en-US" sz="2000" i="1"/>
          </a:p>
          <a:p>
            <a:pPr marL="0" lvl="0" indent="0">
              <a:buNone/>
            </a:pPr>
            <a:r>
              <a:rPr lang="hr-HR" sz="2000" i="1"/>
              <a:t>    </a:t>
            </a:r>
            <a:r>
              <a:rPr lang="en-US" sz="2000" i="1"/>
              <a:t>Was it fun? </a:t>
            </a:r>
          </a:p>
          <a:p>
            <a:pPr marL="0" lvl="0" indent="0">
              <a:buNone/>
            </a:pPr>
            <a:r>
              <a:rPr lang="hr-HR" sz="2000" i="1"/>
              <a:t>    </a:t>
            </a:r>
            <a:r>
              <a:rPr lang="en-US" sz="2000" i="1"/>
              <a:t>Did you encounter any difficulties?</a:t>
            </a:r>
            <a:r>
              <a:rPr lang="hr-HR" sz="2000" i="1"/>
              <a:t> </a:t>
            </a:r>
          </a:p>
          <a:p>
            <a:pPr marL="0" lvl="0" indent="0">
              <a:buNone/>
            </a:pPr>
            <a:r>
              <a:rPr lang="hr-HR" sz="2000" i="1"/>
              <a:t>    Would you recommend this title to your friends? Explain.</a:t>
            </a:r>
          </a:p>
          <a:p>
            <a:pPr lvl="0"/>
            <a:r>
              <a:rPr lang="hr-HR" sz="2000" i="1"/>
              <a:t>  </a:t>
            </a:r>
            <a:r>
              <a:rPr lang="hr-HR" sz="2000" b="1"/>
              <a:t>Gather in the Teams</a:t>
            </a:r>
            <a:r>
              <a:rPr lang="hr-HR" sz="2000"/>
              <a:t>, </a:t>
            </a:r>
            <a:r>
              <a:rPr lang="hr-HR" sz="2000" b="1"/>
              <a:t>sit in a circle </a:t>
            </a:r>
            <a:r>
              <a:rPr lang="hr-HR" sz="2000"/>
              <a:t>so you can see and hear well each other, </a:t>
            </a:r>
            <a:r>
              <a:rPr lang="hr-HR" sz="2000" b="1"/>
              <a:t>put your badges on </a:t>
            </a:r>
            <a:r>
              <a:rPr lang="hr-HR" sz="2000"/>
              <a:t>and </a:t>
            </a:r>
            <a:r>
              <a:rPr lang="hr-HR" sz="2000" b="1"/>
              <a:t>start the discussion</a:t>
            </a:r>
            <a:r>
              <a:rPr lang="hr-HR" sz="2000"/>
              <a:t>. </a:t>
            </a:r>
            <a:r>
              <a:rPr lang="hr-HR" sz="2000">
                <a:highlight>
                  <a:srgbClr val="FFFF00"/>
                </a:highlight>
              </a:rPr>
              <a:t></a:t>
            </a:r>
            <a:endParaRPr lang="en-US" sz="200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344C7-F55C-6F05-B9DA-B0488A9EA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847" y="2138745"/>
            <a:ext cx="4631856" cy="30184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05BD0-F6FA-83BD-1721-A192275B8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0367" y="0"/>
            <a:ext cx="1481638" cy="14748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DE1B-9668-5A87-17DB-0C60967AD95C}"/>
              </a:ext>
            </a:extLst>
          </p:cNvPr>
          <p:cNvSpPr txBox="1"/>
          <p:nvPr/>
        </p:nvSpPr>
        <p:spPr>
          <a:xfrm>
            <a:off x="3618783" y="-484796"/>
            <a:ext cx="4954438" cy="9695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WORKSHOP: </a:t>
            </a:r>
            <a:r>
              <a:rPr lang="hr-HR" sz="3200" b="1" i="1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Reading Teams</a:t>
            </a:r>
            <a:br>
              <a:rPr lang="en-US" sz="3200" b="1" i="1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B8FE0CF-E3BE-4E0F-1E3B-0DAE05D81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452" y="1364952"/>
            <a:ext cx="7353303" cy="21526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F0896A4-A832-613E-108C-500426CC8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741" y="1364952"/>
            <a:ext cx="1476371" cy="21526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33D3579-DA86-C36F-5D1F-8F90C6365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183" y="3700896"/>
            <a:ext cx="7572374" cy="22002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B572A7B-7089-38FE-894B-9A74CE59D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973" y="3700896"/>
            <a:ext cx="1495428" cy="20706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235D-95FB-2D00-B448-461CCE36A4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63727" y="365129"/>
            <a:ext cx="6464542" cy="1325559"/>
          </a:xfrm>
        </p:spPr>
        <p:txBody>
          <a:bodyPr anchorCtr="1"/>
          <a:lstStyle/>
          <a:p>
            <a:pPr lvl="0" algn="ctr"/>
            <a:r>
              <a:rPr lang="hr-HR" sz="2800">
                <a:solidFill>
                  <a:srgbClr val="0070C0"/>
                </a:solidFill>
              </a:rPr>
              <a:t>Workshop time- Reading Teams in action!</a:t>
            </a:r>
            <a:endParaRPr lang="en-US" sz="28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6FA99-BB98-2B4C-E310-14E95BE15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227" y="0"/>
            <a:ext cx="1627778" cy="16204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CF5DBE-1EA1-7E09-7124-4E1439664F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85648" y="2019232"/>
            <a:ext cx="4550657" cy="3938000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hr-HR" sz="1500" u="sng"/>
              <a:t>       </a:t>
            </a:r>
            <a:r>
              <a:rPr lang="hr-HR" sz="2000" u="sng"/>
              <a:t>Team Captain:</a:t>
            </a:r>
          </a:p>
          <a:p>
            <a:pPr lvl="0">
              <a:lnSpc>
                <a:spcPct val="70000"/>
              </a:lnSpc>
            </a:pPr>
            <a:r>
              <a:rPr lang="hr-HR" sz="2000" b="1"/>
              <a:t>opens the discussion </a:t>
            </a:r>
            <a:r>
              <a:rPr lang="hr-HR" sz="2000"/>
              <a:t>with prepared questions</a:t>
            </a:r>
          </a:p>
          <a:p>
            <a:pPr lvl="0">
              <a:lnSpc>
                <a:spcPct val="70000"/>
              </a:lnSpc>
            </a:pPr>
            <a:r>
              <a:rPr lang="hr-HR" sz="2000" b="1"/>
              <a:t>leads the discussion </a:t>
            </a:r>
            <a:r>
              <a:rPr lang="hr-HR" sz="2000"/>
              <a:t>by making sure that everyone participate</a:t>
            </a:r>
          </a:p>
          <a:p>
            <a:pPr lvl="0">
              <a:lnSpc>
                <a:spcPct val="70000"/>
              </a:lnSpc>
            </a:pPr>
            <a:r>
              <a:rPr lang="hr-HR" sz="2000" b="1"/>
              <a:t> writes notes </a:t>
            </a:r>
            <a:r>
              <a:rPr lang="hr-HR" sz="2000"/>
              <a:t>about discussion</a:t>
            </a:r>
          </a:p>
          <a:p>
            <a:pPr lvl="0">
              <a:lnSpc>
                <a:spcPct val="70000"/>
              </a:lnSpc>
            </a:pPr>
            <a:r>
              <a:rPr lang="hr-HR" sz="2000"/>
              <a:t> </a:t>
            </a:r>
            <a:r>
              <a:rPr lang="hr-HR" sz="2000" b="1"/>
              <a:t>gives conclusion </a:t>
            </a:r>
          </a:p>
          <a:p>
            <a:pPr lvl="0">
              <a:lnSpc>
                <a:spcPct val="70000"/>
              </a:lnSpc>
            </a:pPr>
            <a:r>
              <a:rPr lang="hr-HR" sz="2000"/>
              <a:t> and, in the end, </a:t>
            </a:r>
            <a:r>
              <a:rPr lang="hr-HR" sz="2000" b="1"/>
              <a:t>reports to the other teams</a:t>
            </a:r>
            <a:r>
              <a:rPr lang="hr-HR" sz="2000"/>
              <a:t> about his/her group disscusion by using his/her note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hr-HR" sz="2000"/>
              <a:t>  Special Event Photographer </a:t>
            </a:r>
            <a:r>
              <a:rPr lang="hr-HR" sz="2000" b="1"/>
              <a:t>shows and describes his/her snapshot.</a:t>
            </a:r>
          </a:p>
          <a:p>
            <a:pPr lvl="0">
              <a:lnSpc>
                <a:spcPct val="70000"/>
              </a:lnSpc>
            </a:pPr>
            <a:r>
              <a:rPr lang="hr-HR" sz="2000"/>
              <a:t>Others comment or ask questions</a:t>
            </a:r>
            <a:r>
              <a:rPr lang="hr-HR" sz="1800"/>
              <a:t>.</a:t>
            </a:r>
          </a:p>
          <a:p>
            <a:pPr lvl="0">
              <a:lnSpc>
                <a:spcPct val="70000"/>
              </a:lnSpc>
            </a:pPr>
            <a:endParaRPr lang="en-US" sz="15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8FFD8-C45E-747F-680A-A1D33F288148}"/>
              </a:ext>
            </a:extLst>
          </p:cNvPr>
          <p:cNvSpPr txBox="1"/>
          <p:nvPr/>
        </p:nvSpPr>
        <p:spPr>
          <a:xfrm>
            <a:off x="6642037" y="1955224"/>
            <a:ext cx="4853351" cy="46474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Character Portrait Painter: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shows and describes his/her drawings/pictures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that represent a character from the story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Other teammates comment and ask questions.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Picture Dictionary Maker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shows his sentences/pictures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to his/her teammates to guess the words.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Scenic Artist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shows and describes his/her scene(s)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by using previously prepaired vocabulary.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Can the rest of the team guess the scene?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E9707-2BAD-CAF2-5DA4-CFCB7969E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97" y="1830281"/>
            <a:ext cx="402976" cy="3779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9262A-001B-C98C-EA41-4E2275A59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29" y="4753005"/>
            <a:ext cx="410839" cy="3779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9BA1FE-2226-3520-44B5-3F850E798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9991" flipH="1">
            <a:off x="6152714" y="2022799"/>
            <a:ext cx="402976" cy="3707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CF2B8E-33CE-6D18-4ACC-ACDF20189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218" y="3785076"/>
            <a:ext cx="444215" cy="4076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B28967-7D02-32F6-0727-841FB739C7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874" y="4755437"/>
            <a:ext cx="487722" cy="4084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58F7C-3118-7551-58EB-19370A277B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6355" y="365129"/>
            <a:ext cx="5559286" cy="1682752"/>
          </a:xfrm>
        </p:spPr>
        <p:txBody>
          <a:bodyPr anchorCtr="1"/>
          <a:lstStyle/>
          <a:p>
            <a:pPr lvl="0" algn="ctr"/>
            <a:r>
              <a:rPr lang="hr-HR" sz="2800">
                <a:solidFill>
                  <a:srgbClr val="0070C0"/>
                </a:solidFill>
              </a:rPr>
              <a:t>Workshop time-Finishing discussion</a:t>
            </a:r>
            <a:endParaRPr lang="en-US" sz="28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1DCB4-867A-392B-859B-C5CBA8BEF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438" y="0"/>
            <a:ext cx="1331558" cy="13255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BD837D-2D46-5DCC-6A9E-F5421A6BED4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31558" y="1797554"/>
            <a:ext cx="5225539" cy="4052428"/>
          </a:xfrm>
        </p:spPr>
        <p:txBody>
          <a:bodyPr/>
          <a:lstStyle/>
          <a:p>
            <a:pPr lvl="0"/>
            <a:r>
              <a:rPr lang="en-US" sz="2200" dirty="0"/>
              <a:t>Team Captains </a:t>
            </a:r>
            <a:r>
              <a:rPr lang="en-US" sz="2200" b="1" dirty="0"/>
              <a:t>report to the rest of the class on their discussion</a:t>
            </a:r>
            <a:r>
              <a:rPr lang="en-US" sz="2200" dirty="0"/>
              <a:t> by using their notes and showing the worksheets.</a:t>
            </a:r>
          </a:p>
          <a:p>
            <a:pPr lvl="0"/>
            <a:r>
              <a:rPr lang="en-US" sz="2200" b="1" dirty="0"/>
              <a:t>The rest of teammates are welcome to jump in and comment.</a:t>
            </a:r>
            <a:r>
              <a:rPr lang="hr-HR" sz="2200" b="1"/>
              <a:t> </a:t>
            </a:r>
            <a:r>
              <a:rPr lang="hr-HR" sz="2200" b="1">
                <a:highlight>
                  <a:srgbClr val="FFFF00"/>
                </a:highlight>
                <a:sym typeface="Wingdings" panose="05000000000000000000" pitchFamily="2" charset="2"/>
              </a:rPr>
              <a:t></a:t>
            </a:r>
            <a:endParaRPr lang="en-US" sz="2200" b="1">
              <a:highlight>
                <a:srgbClr val="FFFF00"/>
              </a:highlight>
            </a:endParaRPr>
          </a:p>
          <a:p>
            <a:pPr lvl="0"/>
            <a:r>
              <a:rPr lang="en-US" sz="2200" b="1" dirty="0"/>
              <a:t>Pupils comment on their work and how they like</a:t>
            </a:r>
            <a:r>
              <a:rPr lang="hr-HR" sz="2200" b="1" dirty="0"/>
              <a:t>d the</a:t>
            </a:r>
            <a:r>
              <a:rPr lang="en-US" sz="2200" b="1" dirty="0"/>
              <a:t> discussion</a:t>
            </a:r>
            <a:r>
              <a:rPr lang="en-US" sz="2200" dirty="0"/>
              <a:t>.</a:t>
            </a:r>
          </a:p>
          <a:p>
            <a:pPr lvl="0"/>
            <a:r>
              <a:rPr lang="en-US" sz="2200" b="1" dirty="0"/>
              <a:t>Pupils reflect on their group performance </a:t>
            </a:r>
            <a:r>
              <a:rPr lang="en-US" sz="2200" dirty="0"/>
              <a:t>by answering a few questions:</a:t>
            </a:r>
          </a:p>
          <a:p>
            <a:pPr marL="0" lvl="0" indent="0">
              <a:buNone/>
            </a:pPr>
            <a:r>
              <a:rPr lang="hr-HR" sz="2000" dirty="0">
                <a:hlinkClick r:id="rId4"/>
              </a:rPr>
              <a:t>https://docs.google.com/forms/d/1XTEAePTdQyAXr61RbzU4yHWFYQEg_a9iNzrAZKsUp7A/edit</a:t>
            </a:r>
            <a:endParaRPr lang="hr-HR" sz="2000" dirty="0"/>
          </a:p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B68CE-F361-4D78-5705-EC8999BC42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79281" y="1901439"/>
            <a:ext cx="3390476" cy="3390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3640C5-7A7C-66E9-5E62-BA2180AC6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780" y="2994989"/>
            <a:ext cx="3835478" cy="28550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9C58C-643C-573E-148C-7ECB2104D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601" y="1295704"/>
            <a:ext cx="4888803" cy="42665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407411-1D22-CEDF-F32E-2E17DD9ABF15}"/>
              </a:ext>
            </a:extLst>
          </p:cNvPr>
          <p:cNvSpPr txBox="1"/>
          <p:nvPr/>
        </p:nvSpPr>
        <p:spPr>
          <a:xfrm>
            <a:off x="4405542" y="320104"/>
            <a:ext cx="33809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Let’s get started!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C8B5A-2EFB-79F7-5BB3-D2A8E8380D8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74062" y="1301492"/>
            <a:ext cx="5040648" cy="4255004"/>
          </a:xfrm>
        </p:spPr>
        <p:txBody>
          <a:bodyPr/>
          <a:lstStyle/>
          <a:p>
            <a:pPr marL="0" lvl="0" indent="0">
              <a:buNone/>
            </a:pPr>
            <a:endParaRPr lang="hr-HR" sz="2000" b="1"/>
          </a:p>
          <a:p>
            <a:pPr marL="0" lvl="0" indent="0">
              <a:buNone/>
            </a:pPr>
            <a:r>
              <a:rPr lang="hr-HR" sz="2000" b="1"/>
              <a:t>Step 1:</a:t>
            </a:r>
          </a:p>
          <a:p>
            <a:pPr marL="0" lvl="0" indent="0">
              <a:buNone/>
            </a:pPr>
            <a:r>
              <a:rPr lang="hr-HR" sz="2000" b="1"/>
              <a:t>Click </a:t>
            </a:r>
            <a:r>
              <a:rPr lang="hr-HR" sz="2000" b="1">
                <a:hlinkClick r:id="rId3"/>
              </a:rPr>
              <a:t>here</a:t>
            </a:r>
            <a:r>
              <a:rPr lang="hr-HR" sz="2000" b="1"/>
              <a:t> and log in to</a:t>
            </a:r>
            <a:r>
              <a:rPr lang="hr-HR" sz="2000" b="1" i="1"/>
              <a:t> Oxford Reading Club </a:t>
            </a:r>
            <a:r>
              <a:rPr lang="hr-HR" sz="2000"/>
              <a:t>by using your </a:t>
            </a:r>
            <a:r>
              <a:rPr lang="hr-HR" sz="2000" b="1" u="sng"/>
              <a:t>ID</a:t>
            </a:r>
            <a:r>
              <a:rPr lang="hr-HR" sz="2000"/>
              <a:t> and </a:t>
            </a:r>
            <a:r>
              <a:rPr lang="hr-HR" sz="2000" b="1" u="sng"/>
              <a:t>password</a:t>
            </a:r>
            <a:r>
              <a:rPr lang="hr-HR" sz="2000" b="1"/>
              <a:t> </a:t>
            </a:r>
            <a:r>
              <a:rPr lang="hr-HR" sz="2000"/>
              <a:t>:</a:t>
            </a:r>
            <a:br>
              <a:rPr lang="hr-HR" sz="2000"/>
            </a:br>
            <a:br>
              <a:rPr lang="hr-HR" b="1"/>
            </a:br>
            <a:br>
              <a:rPr lang="hr-HR" b="1"/>
            </a:br>
            <a:br>
              <a:rPr lang="hr-HR"/>
            </a:br>
            <a:endParaRPr lang="hr-HR"/>
          </a:p>
          <a:p>
            <a:pPr marL="0" lvl="0" indent="0">
              <a:buNone/>
            </a:pPr>
            <a:endParaRPr lang="hr-HR" sz="2000" b="1" i="1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B22B7FE9-C077-7EC5-9C1F-44CF87ECA155}"/>
              </a:ext>
            </a:extLst>
          </p:cNvPr>
          <p:cNvSpPr txBox="1"/>
          <p:nvPr/>
        </p:nvSpPr>
        <p:spPr>
          <a:xfrm>
            <a:off x="6482574" y="1301492"/>
            <a:ext cx="5040648" cy="412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2: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Find the collection</a:t>
            </a:r>
            <a:r>
              <a:rPr lang="hr-HR" sz="20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 Dominoes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45B4A-E307-C6B3-4FE4-8297312EB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062" y="2885535"/>
            <a:ext cx="4639455" cy="28901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0520B-D2C3-0C33-5631-037A76980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329" y="2737100"/>
            <a:ext cx="3831335" cy="28193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C3ED3-B0CF-128F-5B30-C0DFF17919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49806" y="365129"/>
            <a:ext cx="8892393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What can we discover by reading?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9BBA5-0E1A-CAC9-A90F-A563C60BFF1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43943" y="1619027"/>
            <a:ext cx="10104110" cy="45579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US" sz="2000"/>
              <a:t>Quickly </a:t>
            </a:r>
            <a:r>
              <a:rPr lang="en-US" sz="2000" b="1"/>
              <a:t>skim and scan the </a:t>
            </a:r>
            <a:r>
              <a:rPr lang="hr-HR" sz="2000" b="1"/>
              <a:t>books</a:t>
            </a:r>
            <a:r>
              <a:rPr lang="en-US" sz="2000" b="1"/>
              <a:t> </a:t>
            </a:r>
            <a:r>
              <a:rPr lang="en-US" sz="2000"/>
              <a:t>within </a:t>
            </a:r>
            <a:r>
              <a:rPr lang="en-US" sz="2000" i="1" u="sng"/>
              <a:t>Dominoes </a:t>
            </a:r>
            <a:r>
              <a:rPr lang="en-US" sz="2000"/>
              <a:t>collection and write at least </a:t>
            </a:r>
            <a:endParaRPr lang="hr-HR" sz="2000"/>
          </a:p>
          <a:p>
            <a:pPr marL="0" lvl="0" indent="0">
              <a:lnSpc>
                <a:spcPct val="70000"/>
              </a:lnSpc>
              <a:buNone/>
            </a:pPr>
            <a:r>
              <a:rPr lang="hr-HR" sz="2000"/>
              <a:t>    </a:t>
            </a:r>
            <a:r>
              <a:rPr lang="en-US" sz="2000"/>
              <a:t>three titles in the </a:t>
            </a:r>
            <a:r>
              <a:rPr lang="hr-HR" sz="2000"/>
              <a:t>correct</a:t>
            </a:r>
            <a:r>
              <a:rPr lang="en-US" sz="2000"/>
              <a:t> column:</a:t>
            </a:r>
          </a:p>
          <a:p>
            <a:pPr marL="0" lvl="0" indent="0">
              <a:lnSpc>
                <a:spcPct val="70000"/>
              </a:lnSpc>
              <a:buNone/>
            </a:pPr>
            <a:endParaRPr lang="en-US" sz="1300"/>
          </a:p>
          <a:p>
            <a:pPr marL="0" lvl="0" indent="0">
              <a:lnSpc>
                <a:spcPct val="70000"/>
              </a:lnSpc>
              <a:buNone/>
            </a:pPr>
            <a:endParaRPr lang="hr-HR" sz="1300"/>
          </a:p>
          <a:p>
            <a:pPr lvl="0">
              <a:lnSpc>
                <a:spcPct val="70000"/>
              </a:lnSpc>
            </a:pPr>
            <a:endParaRPr lang="hr-HR" sz="1300"/>
          </a:p>
          <a:p>
            <a:pPr lvl="0">
              <a:lnSpc>
                <a:spcPct val="70000"/>
              </a:lnSpc>
            </a:pPr>
            <a:endParaRPr lang="hr-HR" sz="1300"/>
          </a:p>
          <a:p>
            <a:pPr lvl="0">
              <a:lnSpc>
                <a:spcPct val="70000"/>
              </a:lnSpc>
            </a:pPr>
            <a:endParaRPr lang="hr-HR" sz="1300"/>
          </a:p>
          <a:p>
            <a:pPr lvl="0">
              <a:lnSpc>
                <a:spcPct val="70000"/>
              </a:lnSpc>
            </a:pPr>
            <a:endParaRPr lang="hr-HR" sz="1300"/>
          </a:p>
          <a:p>
            <a:pPr lvl="0">
              <a:lnSpc>
                <a:spcPct val="70000"/>
              </a:lnSpc>
            </a:pPr>
            <a:endParaRPr lang="hr-HR" sz="1300" b="1"/>
          </a:p>
          <a:p>
            <a:pPr lvl="0">
              <a:lnSpc>
                <a:spcPct val="70000"/>
              </a:lnSpc>
            </a:pPr>
            <a:endParaRPr lang="hr-HR" sz="1300" b="1"/>
          </a:p>
          <a:p>
            <a:pPr lvl="0">
              <a:lnSpc>
                <a:spcPct val="70000"/>
              </a:lnSpc>
            </a:pPr>
            <a:endParaRPr lang="hr-HR" sz="1300" b="1"/>
          </a:p>
          <a:p>
            <a:pPr lvl="0">
              <a:lnSpc>
                <a:spcPct val="70000"/>
              </a:lnSpc>
            </a:pPr>
            <a:endParaRPr lang="hr-HR" sz="1300" b="1"/>
          </a:p>
          <a:p>
            <a:pPr marL="0" lvl="0" indent="0">
              <a:lnSpc>
                <a:spcPct val="70000"/>
              </a:lnSpc>
              <a:buNone/>
            </a:pPr>
            <a:endParaRPr lang="hr-HR" sz="1400" b="1"/>
          </a:p>
          <a:p>
            <a:pPr lvl="0">
              <a:lnSpc>
                <a:spcPct val="70000"/>
              </a:lnSpc>
            </a:pPr>
            <a:r>
              <a:rPr lang="en-US" sz="2000" b="1"/>
              <a:t>Compare</a:t>
            </a:r>
            <a:r>
              <a:rPr lang="en-US" sz="2000"/>
              <a:t> your answers</a:t>
            </a:r>
            <a:r>
              <a:rPr lang="hr-HR" sz="2000"/>
              <a:t> with other classmates</a:t>
            </a:r>
            <a:r>
              <a:rPr lang="en-US" sz="2000"/>
              <a:t>.</a:t>
            </a:r>
          </a:p>
          <a:p>
            <a:pPr lvl="0">
              <a:lnSpc>
                <a:spcPct val="70000"/>
              </a:lnSpc>
            </a:pPr>
            <a:r>
              <a:rPr lang="en-US" sz="2000"/>
              <a:t>What category do you like best? Why? </a:t>
            </a:r>
          </a:p>
          <a:p>
            <a:pPr marL="0" lvl="0" indent="0">
              <a:lnSpc>
                <a:spcPct val="70000"/>
              </a:lnSpc>
              <a:buNone/>
            </a:pPr>
            <a:endParaRPr lang="hr-HR" sz="130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B378B35-F4B7-A859-2FD5-E65F73FFF891}"/>
              </a:ext>
            </a:extLst>
          </p:cNvPr>
          <p:cNvGraphicFramePr>
            <a:graphicFrameLocks noGrp="1"/>
          </p:cNvGraphicFramePr>
          <p:nvPr/>
        </p:nvGraphicFramePr>
        <p:xfrm>
          <a:off x="1324599" y="2466155"/>
          <a:ext cx="9217598" cy="238004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50651">
                  <a:extLst>
                    <a:ext uri="{9D8B030D-6E8A-4147-A177-3AD203B41FA5}">
                      <a16:colId xmlns:a16="http://schemas.microsoft.com/office/drawing/2014/main" val="4154722404"/>
                    </a:ext>
                  </a:extLst>
                </a:gridCol>
                <a:gridCol w="1516523">
                  <a:extLst>
                    <a:ext uri="{9D8B030D-6E8A-4147-A177-3AD203B41FA5}">
                      <a16:colId xmlns:a16="http://schemas.microsoft.com/office/drawing/2014/main" val="2823913860"/>
                    </a:ext>
                  </a:extLst>
                </a:gridCol>
                <a:gridCol w="1524954">
                  <a:extLst>
                    <a:ext uri="{9D8B030D-6E8A-4147-A177-3AD203B41FA5}">
                      <a16:colId xmlns:a16="http://schemas.microsoft.com/office/drawing/2014/main" val="3529011097"/>
                    </a:ext>
                  </a:extLst>
                </a:gridCol>
                <a:gridCol w="1690286">
                  <a:extLst>
                    <a:ext uri="{9D8B030D-6E8A-4147-A177-3AD203B41FA5}">
                      <a16:colId xmlns:a16="http://schemas.microsoft.com/office/drawing/2014/main" val="2931128299"/>
                    </a:ext>
                  </a:extLst>
                </a:gridCol>
                <a:gridCol w="1571807">
                  <a:extLst>
                    <a:ext uri="{9D8B030D-6E8A-4147-A177-3AD203B41FA5}">
                      <a16:colId xmlns:a16="http://schemas.microsoft.com/office/drawing/2014/main" val="1995365800"/>
                    </a:ext>
                  </a:extLst>
                </a:gridCol>
                <a:gridCol w="1563377">
                  <a:extLst>
                    <a:ext uri="{9D8B030D-6E8A-4147-A177-3AD203B41FA5}">
                      <a16:colId xmlns:a16="http://schemas.microsoft.com/office/drawing/2014/main" val="994612976"/>
                    </a:ext>
                  </a:extLst>
                </a:gridCol>
              </a:tblGrid>
              <a:tr h="2380046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r-HR" sz="2000"/>
                        <a:t>TV </a:t>
                      </a:r>
                      <a:r>
                        <a:rPr lang="en-US" sz="1800" b="1" i="0" kern="1200">
                          <a:solidFill>
                            <a:srgbClr val="FFFFFF"/>
                          </a:solidFill>
                          <a:latin typeface="Calibri"/>
                        </a:rPr>
                        <a:t>&amp;</a:t>
                      </a:r>
                      <a:r>
                        <a:rPr lang="hr-HR" sz="1800" b="1" i="0" kern="1200">
                          <a:solidFill>
                            <a:srgbClr val="FFFFFF"/>
                          </a:solidFill>
                          <a:latin typeface="Calibri"/>
                        </a:rPr>
                        <a:t> Film Adventure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hr-HR" sz="1800" b="1" i="0" kern="1200">
                        <a:solidFill>
                          <a:srgbClr val="FFFFFF"/>
                        </a:solidFill>
                        <a:latin typeface="Calibri"/>
                      </a:endParaRP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1" i="0" kern="1200">
                        <a:solidFill>
                          <a:srgbClr val="FFFFFF"/>
                        </a:solidFill>
                        <a:latin typeface="Calibri"/>
                      </a:endParaRPr>
                    </a:p>
                    <a:p>
                      <a:pPr lvl="0"/>
                      <a:endParaRPr lang="hr-H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000"/>
                        <a:t>World Literature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000"/>
                        <a:t>Mystery </a:t>
                      </a:r>
                      <a:r>
                        <a:rPr lang="en-US" sz="2000" b="1" i="0" kern="1200">
                          <a:solidFill>
                            <a:srgbClr val="FFFFFF"/>
                          </a:solidFill>
                          <a:latin typeface="Calibri"/>
                        </a:rPr>
                        <a:t>&amp;</a:t>
                      </a:r>
                      <a:r>
                        <a:rPr lang="hr-HR" sz="2000" b="1" i="0" kern="1200">
                          <a:solidFill>
                            <a:srgbClr val="FFFFFF"/>
                          </a:solidFill>
                          <a:latin typeface="Calibri"/>
                        </a:rPr>
                        <a:t> Horror</a:t>
                      </a:r>
                    </a:p>
                    <a:p>
                      <a:pPr lvl="0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000"/>
                        <a:t>Story Collections</a:t>
                      </a:r>
                    </a:p>
                    <a:p>
                      <a:pPr lvl="0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000"/>
                        <a:t>True Tales</a:t>
                      </a:r>
                    </a:p>
                    <a:p>
                      <a:pPr lvl="0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000"/>
                        <a:t>Human Interest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70989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67E25-9AEE-F287-8FA8-B5CD02EF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253" y="3110505"/>
            <a:ext cx="1247122" cy="15719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36010-ABE5-B424-011E-C5C442145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813" y="3110505"/>
            <a:ext cx="1253441" cy="15719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08FA77-088D-0D82-22D8-DC7410435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666" y="3110514"/>
            <a:ext cx="1275770" cy="15987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AE7F0-9492-7782-D26D-A819E0E75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0848" y="3110514"/>
            <a:ext cx="1414704" cy="15987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EF6400-AB93-389A-510A-487551D6F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49" y="3110514"/>
            <a:ext cx="1323557" cy="15987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B2CD4B-2D61-1441-AFF6-17C8523EF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454" y="3110514"/>
            <a:ext cx="1224491" cy="15987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5B6C-5DE3-4F6D-4940-7B6755A835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54992" y="168322"/>
            <a:ext cx="6082021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What would you really like to read?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E6A34-AD6B-F49A-C04A-6EABE539C6F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3888" y="3702003"/>
            <a:ext cx="5914238" cy="2653936"/>
          </a:xfrm>
        </p:spPr>
        <p:txBody>
          <a:bodyPr/>
          <a:lstStyle/>
          <a:p>
            <a:pPr lvl="0" algn="just"/>
            <a:r>
              <a:rPr lang="en-US" sz="2000" b="1"/>
              <a:t>Find a</a:t>
            </a:r>
            <a:r>
              <a:rPr lang="hr-HR" sz="2000" b="1"/>
              <a:t> book</a:t>
            </a:r>
            <a:r>
              <a:rPr lang="en-US" sz="2000" b="1"/>
              <a:t> </a:t>
            </a:r>
            <a:r>
              <a:rPr lang="en-US" sz="2000"/>
              <a:t>within </a:t>
            </a:r>
            <a:r>
              <a:rPr lang="en-US" sz="2000" i="1"/>
              <a:t>Dominoes</a:t>
            </a:r>
            <a:r>
              <a:rPr lang="en-US" sz="2000"/>
              <a:t> collection that you would like to read.</a:t>
            </a:r>
          </a:p>
          <a:p>
            <a:pPr lvl="0"/>
            <a:r>
              <a:rPr lang="en-US" sz="2000"/>
              <a:t>Open the last page and </a:t>
            </a:r>
            <a:r>
              <a:rPr lang="en-US" sz="2000" b="1"/>
              <a:t>read the short summary</a:t>
            </a:r>
            <a:r>
              <a:rPr lang="en-US" sz="2000"/>
              <a:t>. Do you like it? Why?</a:t>
            </a:r>
          </a:p>
          <a:p>
            <a:pPr lvl="0" algn="just"/>
            <a:r>
              <a:rPr lang="en-US" sz="2000"/>
              <a:t>In you</a:t>
            </a:r>
            <a:r>
              <a:rPr lang="hr-HR" sz="2000"/>
              <a:t>r</a:t>
            </a:r>
            <a:r>
              <a:rPr lang="hr-HR" sz="2000" b="1"/>
              <a:t> </a:t>
            </a:r>
            <a:r>
              <a:rPr lang="en-US" sz="2000" b="1"/>
              <a:t>Teams </a:t>
            </a:r>
            <a:r>
              <a:rPr lang="en-US" sz="2000"/>
              <a:t>(groups of 5</a:t>
            </a:r>
            <a:r>
              <a:rPr lang="hr-HR" sz="2000"/>
              <a:t> pupils</a:t>
            </a:r>
            <a:r>
              <a:rPr lang="en-US" sz="2000"/>
              <a:t>), </a:t>
            </a:r>
            <a:r>
              <a:rPr lang="en-US" sz="2000" b="1"/>
              <a:t>talk about the plot </a:t>
            </a:r>
            <a:r>
              <a:rPr lang="en-US" sz="2000"/>
              <a:t>of the </a:t>
            </a:r>
            <a:r>
              <a:rPr lang="hr-HR" sz="2000"/>
              <a:t>book</a:t>
            </a:r>
            <a:r>
              <a:rPr lang="en-US" sz="2000"/>
              <a:t> that </a:t>
            </a:r>
            <a:r>
              <a:rPr lang="hr-HR" sz="2000"/>
              <a:t>you like</a:t>
            </a:r>
            <a:r>
              <a:rPr lang="en-US" sz="2000"/>
              <a:t>.</a:t>
            </a:r>
            <a:r>
              <a:rPr lang="hr-HR" sz="2000"/>
              <a:t> </a:t>
            </a:r>
            <a:r>
              <a:rPr lang="en-US" sz="2000"/>
              <a:t>Other</a:t>
            </a:r>
            <a:r>
              <a:rPr lang="hr-HR" sz="2000"/>
              <a:t> teammembers</a:t>
            </a:r>
            <a:r>
              <a:rPr lang="en-US" sz="2000"/>
              <a:t> try</a:t>
            </a:r>
            <a:r>
              <a:rPr lang="hr-HR" sz="2000"/>
              <a:t> to recognize your book in the ORC.</a:t>
            </a:r>
          </a:p>
          <a:p>
            <a:pPr lvl="0"/>
            <a:endParaRPr lang="hr-HR"/>
          </a:p>
          <a:p>
            <a:pPr marL="0" lvl="0" indent="0">
              <a:buNone/>
            </a:pPr>
            <a:endParaRPr lang="hr-HR"/>
          </a:p>
          <a:p>
            <a:pPr marL="0" lv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72F9C-EB0B-3D29-4D3C-142DB529D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941" y="2165280"/>
            <a:ext cx="2204316" cy="25274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83A1EA-40C5-5DE8-7ADA-785C03CEB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0072" y="2165280"/>
            <a:ext cx="2204316" cy="25274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55A1D-8B31-BC17-1712-4E30F9664B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84052" y="1397760"/>
            <a:ext cx="3424592" cy="2107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4B2F-18EE-EB32-12F3-4770A72169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3471" y="298451"/>
            <a:ext cx="10515600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Read your way to better English in your Reading Teams! 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41BED-8627-A3B4-1E0D-08BBC57B97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47789" y="1825627"/>
            <a:ext cx="9496428" cy="4351336"/>
          </a:xfrm>
        </p:spPr>
        <p:txBody>
          <a:bodyPr/>
          <a:lstStyle/>
          <a:p>
            <a:pPr lvl="0"/>
            <a:r>
              <a:rPr lang="en-US" sz="2000" b="1"/>
              <a:t>Choose a </a:t>
            </a:r>
            <a:r>
              <a:rPr lang="hr-HR" sz="2000" b="1"/>
              <a:t>book</a:t>
            </a:r>
            <a:r>
              <a:rPr lang="en-US" sz="2000" b="1"/>
              <a:t> </a:t>
            </a:r>
            <a:r>
              <a:rPr lang="en-US" sz="2000"/>
              <a:t>from the </a:t>
            </a:r>
            <a:r>
              <a:rPr lang="en-US" sz="2000" i="1"/>
              <a:t>Dominoes collection </a:t>
            </a:r>
            <a:r>
              <a:rPr lang="en-US" sz="2000"/>
              <a:t>that your Team will be discovering. </a:t>
            </a:r>
          </a:p>
          <a:p>
            <a:pPr lvl="0"/>
            <a:r>
              <a:rPr lang="en-US" sz="2000" b="1"/>
              <a:t>Which one did you choose? Why? </a:t>
            </a:r>
            <a:r>
              <a:rPr lang="en-US" sz="2000"/>
              <a:t>Compare with othe</a:t>
            </a:r>
            <a:r>
              <a:rPr lang="hr-HR" sz="2000"/>
              <a:t>r</a:t>
            </a:r>
            <a:r>
              <a:rPr lang="en-US" sz="2000"/>
              <a:t> teams.</a:t>
            </a:r>
          </a:p>
          <a:p>
            <a:pPr lvl="0"/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71997-D696-1D06-F8BA-D8BB1814B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2864714"/>
            <a:ext cx="8762996" cy="301651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C5E9A-7444-86C4-F894-74C5BA5839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5989" y="228600"/>
            <a:ext cx="4680027" cy="1189506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Pre-reading activities: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B8A51-712C-7F2F-1DC3-DA69A40CDE6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47821" y="1232931"/>
            <a:ext cx="5375355" cy="4872599"/>
          </a:xfrm>
        </p:spPr>
        <p:txBody>
          <a:bodyPr/>
          <a:lstStyle/>
          <a:p>
            <a:pPr marL="0" lvl="0" indent="0">
              <a:buNone/>
            </a:pPr>
            <a:r>
              <a:rPr lang="hr-HR" sz="1800"/>
              <a:t>                   </a:t>
            </a:r>
            <a:r>
              <a:rPr lang="en-US" sz="1800"/>
              <a:t>In your teams,</a:t>
            </a:r>
            <a:r>
              <a:rPr lang="hr-HR" sz="1800"/>
              <a:t> </a:t>
            </a:r>
            <a:r>
              <a:rPr lang="en-US" sz="1800" b="1"/>
              <a:t>do </a:t>
            </a:r>
            <a:r>
              <a:rPr lang="hr-HR" sz="1800" b="1"/>
              <a:t>the „</a:t>
            </a:r>
            <a:r>
              <a:rPr lang="en-US" sz="1800" b="1"/>
              <a:t>before reading</a:t>
            </a:r>
            <a:r>
              <a:rPr lang="hr-HR" sz="1800" b="1"/>
              <a:t>”</a:t>
            </a:r>
            <a:r>
              <a:rPr lang="en-US" sz="1800" b="1"/>
              <a:t> </a:t>
            </a:r>
            <a:endParaRPr lang="hr-HR" sz="1800" b="1"/>
          </a:p>
          <a:p>
            <a:pPr marL="0" lvl="0" indent="0" algn="just">
              <a:buNone/>
            </a:pPr>
            <a:r>
              <a:rPr lang="en-US" sz="1800" b="1"/>
              <a:t>activities</a:t>
            </a:r>
            <a:r>
              <a:rPr lang="en-US" sz="1800"/>
              <a:t> (p.6). Check and comment your </a:t>
            </a:r>
            <a:endParaRPr lang="hr-HR" sz="1800"/>
          </a:p>
          <a:p>
            <a:pPr marL="0" lvl="0" indent="0" algn="just">
              <a:buNone/>
            </a:pPr>
            <a:r>
              <a:rPr lang="en-US" sz="1800"/>
              <a:t>answers.</a:t>
            </a:r>
            <a:endParaRPr lang="hr-HR" sz="1800"/>
          </a:p>
          <a:p>
            <a:pPr marL="0" lvl="0" indent="0" algn="just">
              <a:buNone/>
            </a:pPr>
            <a:r>
              <a:rPr lang="hr-HR" sz="1800"/>
              <a:t>                   </a:t>
            </a:r>
            <a:r>
              <a:rPr lang="en-US" sz="1800"/>
              <a:t>Read the titles of all chapters and </a:t>
            </a:r>
            <a:endParaRPr lang="hr-HR" sz="1800"/>
          </a:p>
          <a:p>
            <a:pPr marL="0" lvl="0" indent="0" algn="just">
              <a:buNone/>
            </a:pPr>
            <a:r>
              <a:rPr lang="en-US" sz="1800" b="1"/>
              <a:t>predict </a:t>
            </a:r>
            <a:r>
              <a:rPr lang="en-US" sz="1800"/>
              <a:t>in your team what is going to happen </a:t>
            </a:r>
            <a:endParaRPr lang="hr-HR" sz="1800"/>
          </a:p>
          <a:p>
            <a:pPr marL="0" lvl="0" indent="0" algn="just">
              <a:buNone/>
            </a:pPr>
            <a:r>
              <a:rPr lang="en-US" sz="1800"/>
              <a:t>in each chapter. </a:t>
            </a:r>
          </a:p>
          <a:p>
            <a:pPr lvl="0" algn="just"/>
            <a:r>
              <a:rPr lang="en-US" sz="1800"/>
              <a:t>You can </a:t>
            </a:r>
            <a:r>
              <a:rPr lang="en-US" sz="1800" b="1"/>
              <a:t>write notes in the prediction chart </a:t>
            </a:r>
            <a:r>
              <a:rPr lang="en-US" sz="1800"/>
              <a:t>or </a:t>
            </a:r>
            <a:endParaRPr lang="hr-HR" sz="1800"/>
          </a:p>
          <a:p>
            <a:pPr marL="0" lvl="0" indent="0" algn="just">
              <a:buNone/>
            </a:pPr>
            <a:r>
              <a:rPr lang="en-US" sz="1800" b="1"/>
              <a:t>record your ideas and save it on the front page</a:t>
            </a:r>
            <a:r>
              <a:rPr lang="en-US" sz="1800"/>
              <a:t>. </a:t>
            </a:r>
            <a:endParaRPr lang="hr-HR" sz="1800"/>
          </a:p>
          <a:p>
            <a:pPr marL="0" lvl="0" indent="0" algn="just">
              <a:buNone/>
            </a:pPr>
            <a:r>
              <a:rPr lang="hr-HR" sz="1800"/>
              <a:t>          </a:t>
            </a:r>
            <a:r>
              <a:rPr lang="en-US" sz="1800"/>
              <a:t>Extra idea: </a:t>
            </a:r>
          </a:p>
          <a:p>
            <a:pPr marL="0" lvl="0" indent="0" algn="just">
              <a:buNone/>
            </a:pPr>
            <a:r>
              <a:rPr lang="en-US" sz="1800"/>
              <a:t>Each student </a:t>
            </a:r>
            <a:r>
              <a:rPr lang="en-US" sz="1800" b="1"/>
              <a:t>records</a:t>
            </a:r>
            <a:r>
              <a:rPr lang="en-US" sz="1800"/>
              <a:t> prediction for one </a:t>
            </a:r>
            <a:endParaRPr lang="hr-HR" sz="1800"/>
          </a:p>
          <a:p>
            <a:pPr marL="0" lvl="0" indent="0" algn="just">
              <a:buNone/>
            </a:pPr>
            <a:r>
              <a:rPr lang="en-US" sz="1800"/>
              <a:t>chapter. Afterwards, everyone </a:t>
            </a:r>
            <a:r>
              <a:rPr lang="en-US" sz="1800" b="1"/>
              <a:t>plays</a:t>
            </a:r>
            <a:r>
              <a:rPr lang="en-US" sz="1800"/>
              <a:t> his/her </a:t>
            </a:r>
            <a:endParaRPr lang="hr-HR" sz="1800"/>
          </a:p>
          <a:p>
            <a:pPr marL="0" lvl="0" indent="0" algn="just">
              <a:buNone/>
            </a:pPr>
            <a:r>
              <a:rPr lang="en-US" sz="1800"/>
              <a:t>recording, and</a:t>
            </a:r>
            <a:r>
              <a:rPr lang="hr-HR" sz="1800"/>
              <a:t> </a:t>
            </a:r>
            <a:r>
              <a:rPr lang="en-US" sz="1800"/>
              <a:t>all together comment the </a:t>
            </a:r>
            <a:endParaRPr lang="hr-HR" sz="1800"/>
          </a:p>
          <a:p>
            <a:pPr marL="0" lvl="0" indent="0" algn="just">
              <a:buNone/>
            </a:pPr>
            <a:r>
              <a:rPr lang="en-US" sz="1800"/>
              <a:t>predictions.</a:t>
            </a:r>
          </a:p>
          <a:p>
            <a:pPr marL="0" lvl="0" indent="0">
              <a:buNone/>
            </a:pPr>
            <a:endParaRPr lang="hr-HR" sz="1800"/>
          </a:p>
          <a:p>
            <a:pPr lvl="0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6D3AF-996A-1996-806A-ACAA4CA3C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649" y="1232931"/>
            <a:ext cx="3754544" cy="37924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184C2-E580-68D1-0688-3A1C07BED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547" y="1798441"/>
            <a:ext cx="3590857" cy="35909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D1D44F-A2D6-C59E-6720-4A3076F75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486" y="2641793"/>
            <a:ext cx="4068961" cy="35952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8D918-6512-FBF8-D806-0A2E21FEE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648" y="1233580"/>
            <a:ext cx="450003" cy="3690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CC020-7E4A-4A2B-AC72-239E6B109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265" y="2308869"/>
            <a:ext cx="450332" cy="4296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63727-2C5B-35B5-4A8F-11631DD68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4080" y="2331902"/>
            <a:ext cx="450332" cy="409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298148-DE32-49D4-B785-B8D451B65F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1598" y="4236086"/>
            <a:ext cx="352482" cy="3690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1795F-DF5F-A61E-B71E-8B49B2D00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1" y="572816"/>
            <a:ext cx="3409953" cy="7334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778995-7DEA-73DF-D7ED-93340F0C40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0664" y="346841"/>
            <a:ext cx="4550667" cy="1533247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hr-HR" sz="2900">
                <a:solidFill>
                  <a:srgbClr val="0070C0"/>
                </a:solidFill>
              </a:rPr>
              <a:t>                                            </a:t>
            </a:r>
            <a:br>
              <a:rPr lang="hr-HR" sz="2900">
                <a:solidFill>
                  <a:srgbClr val="0070C0"/>
                </a:solidFill>
              </a:rPr>
            </a:br>
            <a:br>
              <a:rPr lang="hr-HR" sz="2900">
                <a:solidFill>
                  <a:srgbClr val="0070C0"/>
                </a:solidFill>
              </a:rPr>
            </a:br>
            <a:r>
              <a:rPr lang="hr-HR" sz="2900">
                <a:solidFill>
                  <a:srgbClr val="0070C0"/>
                </a:solidFill>
              </a:rPr>
              <a:t>                                               reading:</a:t>
            </a:r>
            <a:endParaRPr lang="en-US" sz="290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CFB93-1DAD-E0A1-2A10-E1F22A555CE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44617" y="2106064"/>
            <a:ext cx="3280355" cy="3588178"/>
          </a:xfrm>
        </p:spPr>
        <p:txBody>
          <a:bodyPr/>
          <a:lstStyle/>
          <a:p>
            <a:pPr marL="0" lvl="0" indent="0">
              <a:buNone/>
            </a:pPr>
            <a:r>
              <a:rPr lang="hr-HR" sz="2000" b="1"/>
              <a:t> </a:t>
            </a:r>
            <a:r>
              <a:rPr lang="en-US" sz="2000" b="1"/>
              <a:t>Read chapters</a:t>
            </a:r>
            <a:r>
              <a:rPr lang="hr-HR" sz="2000" b="1"/>
              <a:t> </a:t>
            </a:r>
            <a:r>
              <a:rPr lang="en-US" sz="2000" b="1"/>
              <a:t>: </a:t>
            </a:r>
            <a:endParaRPr lang="hr-HR" sz="2000" b="1"/>
          </a:p>
          <a:p>
            <a:pPr lvl="0"/>
            <a:r>
              <a:rPr lang="hr-HR" sz="2000"/>
              <a:t>depending on your level, you can read one or more chapters</a:t>
            </a:r>
          </a:p>
          <a:p>
            <a:pPr lvl="0"/>
            <a:r>
              <a:rPr lang="en-US" sz="2000"/>
              <a:t>You can </a:t>
            </a:r>
            <a:r>
              <a:rPr lang="en-US" sz="2000" b="1"/>
              <a:t>read and</a:t>
            </a:r>
            <a:r>
              <a:rPr lang="hr-HR" sz="2000" b="1"/>
              <a:t>/or</a:t>
            </a:r>
            <a:r>
              <a:rPr lang="en-US" sz="2000" b="1"/>
              <a:t> listen </a:t>
            </a:r>
          </a:p>
          <a:p>
            <a:pPr marL="0" lvl="0" indent="0">
              <a:buNone/>
            </a:pPr>
            <a:r>
              <a:rPr lang="en-US" sz="2000" b="1"/>
              <a:t>          </a:t>
            </a:r>
          </a:p>
          <a:p>
            <a:pPr marL="0" lvl="0" indent="0">
              <a:buNone/>
            </a:pPr>
            <a:r>
              <a:rPr lang="en-US" sz="2000" b="1"/>
              <a:t>Use earphones </a:t>
            </a:r>
            <a:r>
              <a:rPr lang="en-US" sz="2000"/>
              <a:t>if necessary</a:t>
            </a:r>
          </a:p>
          <a:p>
            <a:pPr marL="0" lvl="0" indent="0">
              <a:buNone/>
            </a:pPr>
            <a:r>
              <a:rPr lang="en-US" sz="2000"/>
              <a:t>         </a:t>
            </a:r>
          </a:p>
          <a:p>
            <a:pPr marL="0" lvl="0" indent="0">
              <a:buNone/>
            </a:pPr>
            <a:r>
              <a:rPr lang="en-US" sz="2000" b="1"/>
              <a:t>Determine pace and dialect</a:t>
            </a:r>
          </a:p>
          <a:p>
            <a:pPr marL="0" lvl="0" indent="0">
              <a:lnSpc>
                <a:spcPct val="80000"/>
              </a:lnSpc>
              <a:buNone/>
            </a:pPr>
            <a:endParaRPr lang="hr-HR"/>
          </a:p>
          <a:p>
            <a:pPr lvl="0">
              <a:lnSpc>
                <a:spcPct val="80000"/>
              </a:lnSpc>
            </a:pPr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82F41-343C-8417-55FB-AFA56AD95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25" y="2106064"/>
            <a:ext cx="394947" cy="4095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00D7A-8410-5F56-87D1-57B1F0979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25" y="3408892"/>
            <a:ext cx="493108" cy="5153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C35DE-4137-9608-6319-85FBA2E57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25" y="4954658"/>
            <a:ext cx="414534" cy="4595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060191-6835-531E-DC68-5EC920500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25" y="4185153"/>
            <a:ext cx="493108" cy="4595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4DA7E-F1C7-F5BD-B7C8-AB0577885D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99" t="10668" r="13464"/>
          <a:stretch>
            <a:fillRect/>
          </a:stretch>
        </p:blipFill>
        <p:spPr>
          <a:xfrm>
            <a:off x="4999024" y="2268708"/>
            <a:ext cx="3886200" cy="33690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8A320-1820-7865-E6EA-7B9984FF7A0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606"/>
          <a:stretch>
            <a:fillRect/>
          </a:stretch>
        </p:blipFill>
        <p:spPr>
          <a:xfrm>
            <a:off x="7119820" y="1694858"/>
            <a:ext cx="4632414" cy="336908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E70D3-0CC8-7124-EE1E-7E1267976D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While-reading activities: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CA1DA-7194-517C-2B55-3BF8D6FC68B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00329" y="1158462"/>
            <a:ext cx="5510073" cy="4943401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endParaRPr lang="hr-HR" sz="1500"/>
          </a:p>
          <a:p>
            <a:pPr marL="0" lvl="0" indent="0">
              <a:lnSpc>
                <a:spcPct val="70000"/>
              </a:lnSpc>
              <a:buNone/>
            </a:pPr>
            <a:r>
              <a:rPr lang="hr-HR" sz="1500"/>
              <a:t>           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hr-HR" sz="1500"/>
              <a:t>           </a:t>
            </a:r>
            <a:r>
              <a:rPr lang="en-US" sz="1800" b="1"/>
              <a:t>Find </a:t>
            </a:r>
            <a:r>
              <a:rPr lang="hr-HR" sz="1800" b="1">
                <a:solidFill>
                  <a:srgbClr val="FF0000"/>
                </a:solidFill>
              </a:rPr>
              <a:t>the</a:t>
            </a:r>
            <a:r>
              <a:rPr lang="en-US" sz="1800" b="1"/>
              <a:t> meaning </a:t>
            </a:r>
            <a:r>
              <a:rPr lang="en-US" sz="1800"/>
              <a:t>of any unknown 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800"/>
              <a:t>words (dictionary) and </a:t>
            </a:r>
            <a:r>
              <a:rPr lang="en-US" sz="1800" b="1"/>
              <a:t>add  them </a:t>
            </a:r>
            <a:r>
              <a:rPr lang="en-US" sz="1800"/>
              <a:t>to your 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800"/>
              <a:t>vocabulary.</a:t>
            </a:r>
          </a:p>
          <a:p>
            <a:pPr marL="0" lvl="0" indent="0" algn="just">
              <a:lnSpc>
                <a:spcPct val="70000"/>
              </a:lnSpc>
              <a:buNone/>
            </a:pPr>
            <a:endParaRPr lang="en-US" sz="1800"/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400"/>
              <a:t>             </a:t>
            </a:r>
            <a:r>
              <a:rPr lang="en-US" sz="1800" b="1"/>
              <a:t>Underline the most interesting parts</a:t>
            </a:r>
            <a:r>
              <a:rPr lang="en-US" sz="1800"/>
              <a:t>, 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800"/>
              <a:t>descriptions(...)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800"/>
              <a:t>           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800"/>
              <a:t>            After each chapter, </a:t>
            </a:r>
            <a:r>
              <a:rPr lang="en-US" sz="1800" b="1"/>
              <a:t>do the exercises 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800"/>
              <a:t>(reading comprehension, vocabulary and 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800"/>
              <a:t>prediction) 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800"/>
              <a:t>             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800"/>
              <a:t>            </a:t>
            </a:r>
            <a:r>
              <a:rPr lang="en-US" sz="1800" b="1"/>
              <a:t>Compare and discuss the answers in </a:t>
            </a:r>
          </a:p>
          <a:p>
            <a:pPr marL="0" lvl="0" indent="0" algn="just">
              <a:lnSpc>
                <a:spcPct val="70000"/>
              </a:lnSpc>
              <a:buNone/>
            </a:pPr>
            <a:r>
              <a:rPr lang="en-US" sz="1800" b="1"/>
              <a:t>your Team.</a:t>
            </a:r>
          </a:p>
          <a:p>
            <a:pPr marL="0" lvl="0" indent="0">
              <a:lnSpc>
                <a:spcPct val="70000"/>
              </a:lnSpc>
              <a:buNone/>
            </a:pPr>
            <a:endParaRPr lang="hr-HR" sz="1500"/>
          </a:p>
          <a:p>
            <a:pPr lvl="0">
              <a:lnSpc>
                <a:spcPct val="70000"/>
              </a:lnSpc>
            </a:pPr>
            <a:endParaRPr lang="hr-HR" sz="1500"/>
          </a:p>
          <a:p>
            <a:pPr lvl="0">
              <a:lnSpc>
                <a:spcPct val="70000"/>
              </a:lnSpc>
            </a:pPr>
            <a:endParaRPr lang="hr-HR" sz="1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2B5B6-258A-BE8A-E93E-F32873EA3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34" y="1555997"/>
            <a:ext cx="451146" cy="4566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BF1B2-A605-4895-87C8-66FBF9D18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832" y="2832482"/>
            <a:ext cx="451146" cy="4566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F4D90-310D-0DF8-6EBB-C67AFEC1E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534" y="3818223"/>
            <a:ext cx="451146" cy="478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C033A-D7E3-5170-7F0D-8D3BDA8D5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534" y="5173400"/>
            <a:ext cx="451146" cy="3718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E13D81-2CCF-AC65-7DFB-0400AEE76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061" y="1555997"/>
            <a:ext cx="4058326" cy="3953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729B18-D4A5-6269-9F7A-DC9D7C203F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3350" y="1849181"/>
            <a:ext cx="4058326" cy="39380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0E0208-A7BD-01BC-3619-EDFBD817A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0903" y="2163790"/>
            <a:ext cx="4058326" cy="39380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Template%202022</Template>
  <TotalTime>378</TotalTime>
  <Words>1303</Words>
  <Application>Microsoft Office PowerPoint</Application>
  <PresentationFormat>Widescreen</PresentationFormat>
  <Paragraphs>196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What can we discover by reading?</vt:lpstr>
      <vt:lpstr>What would you really like to read?</vt:lpstr>
      <vt:lpstr>Read your way to better English in your Reading Teams! </vt:lpstr>
      <vt:lpstr>Pre-reading activities:</vt:lpstr>
      <vt:lpstr>                                                                                             reading:</vt:lpstr>
      <vt:lpstr>While-reading activities:</vt:lpstr>
      <vt:lpstr>After-reading activities:</vt:lpstr>
      <vt:lpstr>Reading Roles:</vt:lpstr>
      <vt:lpstr>About Scenic Artist:</vt:lpstr>
      <vt:lpstr>PowerPoint Presentation</vt:lpstr>
      <vt:lpstr>About Team Captain:</vt:lpstr>
      <vt:lpstr>About Picture Dictionary Compiler:</vt:lpstr>
      <vt:lpstr>About Character Portrait Painter:</vt:lpstr>
      <vt:lpstr>Remember to bring to your next workshop:</vt:lpstr>
      <vt:lpstr>Finish your reader at home. Anywhere, anytime.</vt:lpstr>
      <vt:lpstr>Workshop time! Class introduction</vt:lpstr>
      <vt:lpstr>Workshop time- Reading Teams in action!</vt:lpstr>
      <vt:lpstr>Workshop time-Finishing discussion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CSJ student</dc:creator>
  <cp:lastModifiedBy>Mia Mandić</cp:lastModifiedBy>
  <cp:revision>9</cp:revision>
  <dcterms:created xsi:type="dcterms:W3CDTF">2022-09-28T08:51:02Z</dcterms:created>
  <dcterms:modified xsi:type="dcterms:W3CDTF">2022-10-07T08:10:13Z</dcterms:modified>
</cp:coreProperties>
</file>