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80" r:id="rId5"/>
    <p:sldId id="279" r:id="rId6"/>
    <p:sldId id="278" r:id="rId7"/>
    <p:sldId id="277" r:id="rId8"/>
    <p:sldId id="276" r:id="rId9"/>
    <p:sldId id="275" r:id="rId10"/>
    <p:sldId id="274" r:id="rId11"/>
    <p:sldId id="273" r:id="rId12"/>
    <p:sldId id="272" r:id="rId13"/>
    <p:sldId id="271" r:id="rId14"/>
    <p:sldId id="270" r:id="rId15"/>
    <p:sldId id="269" r:id="rId16"/>
    <p:sldId id="268" r:id="rId17"/>
    <p:sldId id="267" r:id="rId18"/>
    <p:sldId id="281" r:id="rId19"/>
    <p:sldId id="266" r:id="rId20"/>
    <p:sldId id="265" r:id="rId21"/>
    <p:sldId id="264" r:id="rId22"/>
    <p:sldId id="263" r:id="rId23"/>
    <p:sldId id="262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a Mandić" userId="51db708b-eda5-4862-bc19-ba1224f656c1" providerId="ADAL" clId="{1F5F79F2-3A51-4058-B34D-172CB38633FE}"/>
    <pc:docChg chg="modSld">
      <pc:chgData name="Mia Mandić" userId="51db708b-eda5-4862-bc19-ba1224f656c1" providerId="ADAL" clId="{1F5F79F2-3A51-4058-B34D-172CB38633FE}" dt="2022-10-09T08:59:19.891" v="4" actId="1076"/>
      <pc:docMkLst>
        <pc:docMk/>
      </pc:docMkLst>
      <pc:sldChg chg="modSp mod">
        <pc:chgData name="Mia Mandić" userId="51db708b-eda5-4862-bc19-ba1224f656c1" providerId="ADAL" clId="{1F5F79F2-3A51-4058-B34D-172CB38633FE}" dt="2022-10-09T08:59:19.891" v="4" actId="1076"/>
        <pc:sldMkLst>
          <pc:docMk/>
          <pc:sldMk cId="0" sldId="280"/>
        </pc:sldMkLst>
        <pc:picChg chg="mod">
          <ac:chgData name="Mia Mandić" userId="51db708b-eda5-4862-bc19-ba1224f656c1" providerId="ADAL" clId="{1F5F79F2-3A51-4058-B34D-172CB38633FE}" dt="2022-10-09T08:59:19.891" v="4" actId="1076"/>
          <ac:picMkLst>
            <pc:docMk/>
            <pc:sldMk cId="0" sldId="280"/>
            <ac:picMk id="6" creationId="{DF3C971E-8AC2-BC28-6481-A4E22B3430F7}"/>
          </ac:picMkLst>
        </pc:picChg>
        <pc:picChg chg="mod">
          <ac:chgData name="Mia Mandić" userId="51db708b-eda5-4862-bc19-ba1224f656c1" providerId="ADAL" clId="{1F5F79F2-3A51-4058-B34D-172CB38633FE}" dt="2022-10-09T08:59:12.230" v="3" actId="1076"/>
          <ac:picMkLst>
            <pc:docMk/>
            <pc:sldMk cId="0" sldId="280"/>
            <ac:picMk id="7" creationId="{27A08E92-84CE-1FCC-607A-857A9773584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B57420-9E07-5A09-54F0-2DBEBB91B52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81984E-EC5C-BC57-3BDD-0A2BF861C53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51B9971-1055-409B-ACC6-AF9B8E100890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1BF2C95-DCC4-BC17-C547-699A029E8B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380BCC7-8BEC-55A4-6D36-18AC8DC6D6A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4629C-3AAF-999E-8ADD-007D9BBEAB6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11974-DBB2-CD12-415C-7DCE1449A9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993BC02-C157-49BC-A168-CDEC247E16E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583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gf2TdXLei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5F3EE-043D-0A7C-F835-07F4E38D7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413E8-1799-18BE-D621-96E7A2074F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 dirty="0"/>
              <a:t>Video credit: https://www.youtube.com/watch?v=QrUPneyZNf0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BF4CB-E6E1-A1D1-8623-0000A3E71EF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37AE5F-48D1-4222-8499-361B83FBBE61}" type="slidenum">
              <a:t>4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8640CF-842C-AEFB-A74D-3D54A5713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8623C-4BB6-2C1D-D2EA-B425945395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https://www.papertraildesign.com/comic-strip-template-pages/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78D13-0232-E3E8-1467-D1BB5E1D2AE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083332-E8D2-4053-9A1D-FC483F6B23E6}" type="slidenum">
              <a:t>15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0D1F8-0DA6-7763-84E9-23CF897E6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5F80B-E476-8D40-4267-34272D818E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https://school-education.ec.europa.eu/en/etwinning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D5D22-5917-EB73-4F53-10DAA38CEA3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B1B7B9-81D1-4C51-BF25-01A667C1F585}" type="slidenum">
              <a:t>17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05E19-17D5-F050-C96C-F8148C4B1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35EFE-FC0A-4B50-175B-38A69E2386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https://en.islcollective.com/english-esl-worksheets/skill/reading/story-mountain-planner/78990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0B376-5F8E-C5E4-4FA8-4FC4589FB5E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418676-B32D-4926-A887-756C1FFF0244}" type="slidenum">
              <a:t>18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52507-2691-5643-2FB7-70D9E7DB9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2C862-1661-83F0-6EE5-E59F7BB99C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 dirty="0"/>
              <a:t>Video credit: https://www.youtube.com/watch?v=1Nb_ZDvoWEg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41472-CBB0-D4D4-7A12-84D2CAC90D7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DE44E3-FBDE-4864-880B-85F3A641BFE6}" type="slidenum">
              <a:t>20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DA8D3-3F12-CF46-D710-F711B4AFC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D2973-BAFD-6411-B3DC-C5B0C6F0B8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Photos credits:</a:t>
            </a:r>
          </a:p>
          <a:p>
            <a:pPr lvl="0"/>
            <a:r>
              <a:rPr lang="hr-HR"/>
              <a:t>https://bdnf.bnf.fr/EN/fiches/8.%20Speech%20Bubbles.pdf</a:t>
            </a:r>
          </a:p>
          <a:p>
            <a:pPr lvl="0"/>
            <a:r>
              <a:rPr lang="hr-HR"/>
              <a:t>https://belajarpenerjemahan.files.wordpress.com/2012/09/lose-loose.jpg</a:t>
            </a:r>
          </a:p>
          <a:p>
            <a:pPr lvl="0"/>
            <a:r>
              <a:rPr lang="hr-HR"/>
              <a:t>https://plantsgoglobal.com/comics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20E64-D195-2950-0252-B3E4D65192A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B2D72B-4767-4954-976B-E26722177527}" type="slidenum">
              <a:t>21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7DA80-1DB8-7EF7-397D-026AED951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9074B-BC10-159F-CA9D-6C82111D2E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Video credit: </a:t>
            </a:r>
            <a:r>
              <a:rPr lang="en-US">
                <a:hlinkClick r:id="rId3"/>
              </a:rPr>
              <a:t>How to Create &amp; Publish Comics With Canva - YouTube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1CDAC-6F89-A1EF-D44E-26EB8F49B54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CE7457-1D39-4B0D-B6AC-17BA647A54F5}" type="slidenum">
              <a:t>22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C07AEC-A9E8-CFAC-8A84-90266922E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9C004-EB02-01DE-03B0-813B1D38AC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Photos credits:</a:t>
            </a:r>
          </a:p>
          <a:p>
            <a:pPr lvl="0"/>
            <a:r>
              <a:rPr lang="hr-HR"/>
              <a:t>https://www.teachingexpertise.com/classroom-ideas/activities-for-middle-school/</a:t>
            </a:r>
          </a:p>
          <a:p>
            <a:pPr lvl="0"/>
            <a:r>
              <a:rPr lang="hr-HR"/>
              <a:t>https://www.teacherspayteachers.com/Browse/Search:positive%20peer%20feedback/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C6793-54EF-0C74-5D13-09DE0BBE2C8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785EFF-195F-4ABE-99C6-46395AC886A7}" type="slidenum">
              <a:t>23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C4DDF-E4FC-BBE0-E0AD-7073B3725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FBCEA-160E-1FB8-2824-D552A83C04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https://www.vecteezy.com/vector-art/1220888-the-world-belongs-to-those-who-read-quote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701A6-07AA-91B0-086A-70494220DF8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E9E9C4-3465-4EEA-B867-8C9DA034AE61}" type="slidenum">
              <a:t>24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FC3E-B4A3-FD09-F01E-4C1DBFD98C1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4579E-2D43-25B5-A34E-417D31467A8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8DD85-2ABB-EC78-1CDF-8EBFE264417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D150EB-F7C4-4315-BE5B-FCF095B74052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323A2-5F5E-CFC7-B83D-BBFFF5FCAF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29AEA-79E7-12DC-1EC6-3C0198A4CB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7C5421-F83A-456B-B71F-63BFDEB565F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91489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91EB-209E-9231-E94B-BBA9A95E50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DBDB4-4B93-18E7-D83C-8D8A47CAF78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0DD1D-53FA-2A70-05C3-7B0B96D1FE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207DFA-8039-4F8E-9242-DFAF0BDAB8F1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EECE4-4EEE-FD7A-D97F-CBE847CA76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1863-23B3-3D62-89DC-02AFCA6994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08FCA2-CDFF-4FB3-A2A9-8C955D0C0ED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765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E5037-FA2D-B0B4-3BF7-BCDF4F68687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E872A-448D-9702-B68A-F090A8053E6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3F0D6-3A35-4261-E323-B239F39867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7AB67A-081F-4C9C-9E0A-2C1F756D2FF6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5B7A2-E83A-420D-AFA0-F6CC6EC921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3E3F-0B25-8335-45BF-D2E7AE507B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1F015C-52A8-4746-9385-BAF062F48581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197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B460-6B6B-5D9A-F9CE-E8F5A06103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EBE54-A7BF-2D3A-C6FD-9B35DCE1FCB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4987-9312-58E3-33CC-EE1DD01D2B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727D3B-700C-414A-B90E-CFEB81FBC69F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4EBED-4365-38C4-BB61-D4F5ADFB8D5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A5728-B99B-4DBB-FC36-78897BD8C1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8A982-2F8C-44A4-84E5-674B4780C5F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557382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B0FA-DA95-FBAB-45FC-028C45CFC1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6A1AE-42E6-3507-41A8-1BC8C817C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7ECAA-E0F1-1B0C-7A89-0AD789B80AA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2086C9-D245-4B84-AF4D-FD16B8BC98E9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8FF01-6630-62D2-0B3E-C240AB3318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7337-5E95-3745-F88A-451BABF68C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FF71EC-8682-431D-9DC6-0AD245DE6B0F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385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BF735-84B7-79FC-1147-512730E95F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43B5C-FF48-70C9-16B3-F74D115CFA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A6D12-116E-C9EF-4FF9-F71558CCA18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327F9-30A5-4626-5CFD-5A9AB0F50F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4D6C8A-ACDC-4E78-A888-70A1B668935D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7E3CF-7807-F213-3F1B-B678EF5626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6E0B-2113-6105-5F4D-54040106CC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13EBFC-3B9A-483B-B1CD-04A1AE5AB98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71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2648-A268-3873-5140-32602053F3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E7CBC-4C83-E487-2440-A28B173E4E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33D6C-0E1E-81C8-86E3-E4788C1705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F15508-F1C6-D4ED-CFD9-2046A657E34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B84DB-A1C2-09BF-1243-8C0DF8EE9D6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0046A4-9070-0A8E-AAC0-BA4936054E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8D9C28-EBD8-4162-A0F2-9AC2A9E801C2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0654FF-B363-6337-392E-65F37C0B1A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02676B-FC76-7489-6DB6-7BAB760B4A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E2E4A4-45D4-42EB-9BFA-068FC0C9790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889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52E5-1198-433A-E2FB-4DCA971FCD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1FF1B-F525-77AF-120B-51C6719EFD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E19DA1-7682-4BFE-9E85-41403BF6AD3E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DA95D-A624-63B0-5C56-9852C19798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9858A-4569-7951-F7B6-35F6272C1E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029CEF-0AE1-47FD-ABF7-1F593103309D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911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D53B7-6A0B-4D26-39DC-0E4126EFC4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7928EC-CABF-4F22-A576-348A8392C513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6A70F-F004-F39F-5DC6-88C9E05C6C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196D8-6229-DA51-B659-212394A115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4C008B-E142-4AB3-AF97-E3A384286307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291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6256-7412-7CE1-56B9-4CB766245C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BE2DE-E7C7-922E-76E7-BC697434E4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30C57-8BF9-4246-A218-593A477C74F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5FE1B-542D-2EC7-5F52-F6B08CE605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2C3114-F79E-4DE0-B23F-40157F2819EC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321B2-0A47-72E0-9C38-B959CCF90C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C914A-C4F3-A6F6-BF07-128E93CA11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F01B19-5B52-43DA-BE91-510658DD88E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651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46B8-6F75-4423-B2F6-15126F2D41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E532E-609C-840A-A3B4-2670664EAC5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D3E6B-C285-1947-43ED-3EA58B9EB17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65AAB-20FD-5A29-0B05-EBA06A826E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819B63-3E00-434C-AA87-715836957B48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11161-976D-D420-D3EB-3BFD43BB26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E6292-F100-4A40-DD3C-0B7A0DD2DE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8C014F-70B1-4B13-BB23-E6738F006C4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077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00EB5A-75DD-B584-59C3-C01CC42D76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DCFCB-5556-2F7B-E670-A6AED464DF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6F797-FBA9-EE9A-2355-59ACA3D0BD9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68910F7-4082-4772-8236-F3DC27FD3558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D27B6-D3DA-D74C-0ABF-9B66531646E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E3B97-8C29-4E5D-0C7E-B279C60CFCF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5DFBC27-0D37-4E75-B5C4-1914A11E94C8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Nb_ZDvoWEg?feature=oembed" TargetMode="External"/><Relationship Id="rId6" Type="http://schemas.openxmlformats.org/officeDocument/2006/relationships/hyperlink" Target="https://www.printablepaper.net/category/comics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4.jpg"/><Relationship Id="rId9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gf2TdXLeiM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tutorialspoint.com/how-to-create-a-new-canva-account" TargetMode="External"/><Relationship Id="rId2" Type="http://schemas.microsoft.com/office/2007/relationships/media" Target="https://www.youtube.com/embed/Dgf2TdXLeiM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hyperlink" Target="https://www.canva.com/" TargetMode="External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readingclub.com/user/login?explicit=tru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rUPneyZNf0?feature=oembed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4156-193D-92D8-C988-3ECD8E70D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64981" y="1122361"/>
            <a:ext cx="7480569" cy="238759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6A0B5-D2C5-77EF-A67D-635B0C5E23E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72378" y="3602041"/>
            <a:ext cx="5826867" cy="165575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442771F-027E-9297-702C-A05C977D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490" y="1749137"/>
            <a:ext cx="5598221" cy="3705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FABD44-5C5B-4776-8CE2-7FF6306D1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378" y="996668"/>
            <a:ext cx="5353053" cy="7524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FD08-AC66-0014-4F4C-00075DE8C4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8042" y="365129"/>
            <a:ext cx="9095911" cy="757552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Do the activities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1FF215E-D0F5-7751-BFBA-B9D7D52296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0160" y="1122682"/>
            <a:ext cx="9996165" cy="1447047"/>
          </a:xfrm>
        </p:spPr>
        <p:txBody>
          <a:bodyPr/>
          <a:lstStyle/>
          <a:p>
            <a:pPr lvl="0"/>
            <a:r>
              <a:rPr lang="en-US" sz="2000"/>
              <a:t>At the bottom of page 5 </a:t>
            </a:r>
            <a:r>
              <a:rPr lang="en-US" sz="2000" b="1"/>
              <a:t>click</a:t>
            </a:r>
            <a:r>
              <a:rPr lang="en-US" sz="2000"/>
              <a:t> </a:t>
            </a:r>
          </a:p>
          <a:p>
            <a:pPr lvl="0"/>
            <a:r>
              <a:rPr lang="hr-HR" sz="2000" b="1"/>
              <a:t>D</a:t>
            </a:r>
            <a:r>
              <a:rPr lang="en-US" sz="2000" b="1"/>
              <a:t>o the activities</a:t>
            </a:r>
            <a:r>
              <a:rPr lang="hr-HR" sz="2000" b="1"/>
              <a:t> </a:t>
            </a:r>
            <a:r>
              <a:rPr lang="en-US" sz="2000"/>
              <a:t>individually or in pairs/groups</a:t>
            </a:r>
            <a:r>
              <a:rPr lang="hr-HR" sz="2000"/>
              <a:t>.</a:t>
            </a:r>
            <a:r>
              <a:rPr lang="en-US" sz="2000"/>
              <a:t> </a:t>
            </a:r>
          </a:p>
          <a:p>
            <a:pPr lvl="0"/>
            <a:r>
              <a:rPr lang="en-US" sz="2000"/>
              <a:t>When you are finished click this icon       and </a:t>
            </a:r>
            <a:r>
              <a:rPr lang="en-US" sz="2000" b="1"/>
              <a:t>check your answers</a:t>
            </a:r>
            <a:r>
              <a:rPr lang="en-US" sz="200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DC6DB-4B63-C044-8AAA-E8761EEE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18" y="959123"/>
            <a:ext cx="1885950" cy="6476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4E507-AB10-4EA3-ACE8-667DB263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558" y="1930664"/>
            <a:ext cx="325434" cy="3492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DF5CB-3459-AC63-3FE5-C476A859F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74" y="2586755"/>
            <a:ext cx="3295369" cy="30523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7329C-8FB9-536C-E5DF-421C7E5E2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138" y="2569729"/>
            <a:ext cx="3689539" cy="30864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1F882-6A9F-76F6-82EC-3A104F48F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389" y="2569729"/>
            <a:ext cx="3689539" cy="30864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CA30-527C-5CD8-8D39-36A8AD8B39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4382" y="123910"/>
            <a:ext cx="10203231" cy="921596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Make your own word list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3D05FC-C405-5176-F286-EF32F037C8A6}"/>
              </a:ext>
            </a:extLst>
          </p:cNvPr>
          <p:cNvSpPr txBox="1"/>
          <p:nvPr/>
        </p:nvSpPr>
        <p:spPr>
          <a:xfrm>
            <a:off x="1764956" y="1684873"/>
            <a:ext cx="4905527" cy="4247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Open Chapter 3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(pages 12 &amp; 13)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Use Dictionary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to find the meaning and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add the following words to your vocabulary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shout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light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angry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suddenly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shoot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Copy the example sentences from the dictionary but don’t write the main word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For example: ‘Help!’ ________ the thieves.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 out loud your sentences for others to guess the missing word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2E89E-7BC8-E6CF-6761-6EA8B22B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77" y="1684873"/>
            <a:ext cx="354979" cy="398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1878A-5DE0-6A77-5197-4627482DF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11" y="2316504"/>
            <a:ext cx="408636" cy="4355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92615-F1E8-2697-C3F4-1C0BA8D64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541" y="4580814"/>
            <a:ext cx="420185" cy="3871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D8652-12B1-0D34-D738-34C32A952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483" y="1045497"/>
            <a:ext cx="3943798" cy="32367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468F3-98DC-96A2-C263-31D3258F4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120" y="1564666"/>
            <a:ext cx="3943798" cy="3236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6F005-5B1B-7063-45A4-6A36A13F49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1048" y="2056622"/>
            <a:ext cx="4241718" cy="32367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FE0A0-B236-5DCE-082E-7D3B8BA60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9918" y="2792376"/>
            <a:ext cx="4126449" cy="31398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0118-C223-45BD-ED84-A547DF5C22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8042" y="365129"/>
            <a:ext cx="9095911" cy="757552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Activity time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9338D5FD-C6A7-D4E2-9CF5-6169735C6D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13292" y="1198714"/>
            <a:ext cx="9996165" cy="1904996"/>
          </a:xfrm>
        </p:spPr>
        <p:txBody>
          <a:bodyPr/>
          <a:lstStyle/>
          <a:p>
            <a:pPr lvl="0"/>
            <a:r>
              <a:rPr lang="hr-HR" sz="2000"/>
              <a:t>At the bottom of page 13 click </a:t>
            </a:r>
          </a:p>
          <a:p>
            <a:pPr lvl="0"/>
            <a:r>
              <a:rPr lang="hr-HR" sz="2000"/>
              <a:t>Individually or in pairs/groups do the activities.</a:t>
            </a:r>
          </a:p>
          <a:p>
            <a:pPr lvl="0"/>
            <a:r>
              <a:rPr lang="hr-HR" sz="2000"/>
              <a:t>When you are finished click this icon       and check your answers. 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214AE-B3A1-ECDF-701E-564FEB34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140" y="1198714"/>
            <a:ext cx="1962146" cy="381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F47979-659D-BD58-4995-B76C9B7B8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434" y="1992459"/>
            <a:ext cx="325434" cy="3492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B27B0-A5B2-A64E-83FE-7982E0490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38" y="2752682"/>
            <a:ext cx="3522918" cy="31523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A0C87-78B8-E826-8AD9-690C3B6F5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2285" y="2698696"/>
            <a:ext cx="3455718" cy="31523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90C3A-8C8C-B998-114F-F3A9A48A1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487" y="2665046"/>
            <a:ext cx="3485299" cy="31793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2A2D47-3028-4BC8-BEE5-34CF53FD3879}"/>
              </a:ext>
            </a:extLst>
          </p:cNvPr>
          <p:cNvSpPr txBox="1"/>
          <p:nvPr/>
        </p:nvSpPr>
        <p:spPr>
          <a:xfrm>
            <a:off x="1345347" y="319591"/>
            <a:ext cx="950131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Finish your reader at home. Anywhere, anytime.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12FE6-0CB6-F4BA-0501-2C5F2D192C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24116" y="1619000"/>
            <a:ext cx="5000432" cy="461654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hr-HR" sz="2000" b="1"/>
              <a:t>     </a:t>
            </a:r>
            <a:r>
              <a:rPr lang="en-US" sz="2000" b="1"/>
              <a:t>Read the whole story to</a:t>
            </a:r>
            <a:r>
              <a:rPr lang="hr-HR" sz="2000" b="1"/>
              <a:t> find</a:t>
            </a:r>
            <a:r>
              <a:rPr lang="en-US" sz="2000" b="1"/>
              <a:t> out what really happened</a:t>
            </a:r>
          </a:p>
          <a:p>
            <a:pPr marL="0" lvl="0" indent="0">
              <a:lnSpc>
                <a:spcPct val="100000"/>
              </a:lnSpc>
              <a:buNone/>
            </a:pPr>
            <a:endParaRPr lang="en-US" sz="2000" b="1"/>
          </a:p>
          <a:p>
            <a:pPr marL="0" lvl="0" indent="0">
              <a:buNone/>
            </a:pPr>
            <a:r>
              <a:rPr lang="en-US" sz="2000" b="1"/>
              <a:t>     Find the meaning </a:t>
            </a:r>
            <a:r>
              <a:rPr lang="en-US" sz="2000"/>
              <a:t>of any unknown words</a:t>
            </a:r>
          </a:p>
          <a:p>
            <a:pPr marL="0" lvl="0" indent="0">
              <a:buNone/>
            </a:pPr>
            <a:r>
              <a:rPr lang="en-US" sz="2000"/>
              <a:t> and add them to your vocabulary.</a:t>
            </a:r>
          </a:p>
          <a:p>
            <a:pPr marL="0" lvl="0" indent="0">
              <a:buNone/>
            </a:pPr>
            <a:endParaRPr lang="en-US" sz="2000"/>
          </a:p>
          <a:p>
            <a:pPr marL="0" lvl="0" indent="0">
              <a:buNone/>
            </a:pPr>
            <a:r>
              <a:rPr lang="en-US" sz="2000"/>
              <a:t>     </a:t>
            </a:r>
            <a:r>
              <a:rPr lang="en-US" sz="2000" b="1"/>
              <a:t>Do the exercises </a:t>
            </a:r>
          </a:p>
          <a:p>
            <a:pPr marL="0" lvl="0" indent="0">
              <a:buNone/>
            </a:pPr>
            <a:endParaRPr lang="en-US" sz="2000"/>
          </a:p>
          <a:p>
            <a:pPr marL="0" lvl="0" indent="0">
              <a:buNone/>
            </a:pPr>
            <a:r>
              <a:rPr lang="en-US" sz="2000"/>
              <a:t>     After you have read the story, </a:t>
            </a:r>
            <a:r>
              <a:rPr lang="en-US" sz="2000" b="1"/>
              <a:t>write the story summary</a:t>
            </a:r>
            <a:r>
              <a:rPr lang="en-US" sz="2000"/>
              <a:t>. </a:t>
            </a:r>
          </a:p>
          <a:p>
            <a:pPr lvl="0"/>
            <a:r>
              <a:rPr lang="en-US" sz="2000" b="1"/>
              <a:t>Use the worksheet and bring it to the next class of your reading club</a:t>
            </a:r>
            <a:r>
              <a:rPr lang="en-US" sz="2000"/>
              <a:t>.</a:t>
            </a:r>
          </a:p>
          <a:p>
            <a:pPr marL="0" lvl="0" indent="0">
              <a:buNone/>
            </a:pPr>
            <a:endParaRPr lang="hr-HR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71695-C169-4C2B-7A81-5FDAB7D27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445" y="1619000"/>
            <a:ext cx="313794" cy="3254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05724-DD2E-8522-9816-B7C028FF5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64" y="2611508"/>
            <a:ext cx="416765" cy="4933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1C453-69A8-14BF-1BFA-265D5150F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660" y="3900610"/>
            <a:ext cx="414561" cy="4267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35BB2-DBDB-A392-CE3A-35BCCDF6C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210" y="4638165"/>
            <a:ext cx="404256" cy="409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BD300D-7BBF-05AE-0720-5937DB2D9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678" y="1100014"/>
            <a:ext cx="3479063" cy="35163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026AE-6302-B4E3-73A8-F3BDE380C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913" y="1605933"/>
            <a:ext cx="3934114" cy="34414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B1B858-A20C-B766-B1CC-2DFD74428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728" y="2276417"/>
            <a:ext cx="3699534" cy="30993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01FAAC-44B3-E28D-CF15-D0C7E05B04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7699" y="2603936"/>
            <a:ext cx="2935827" cy="332191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F7FC-3AF5-0AA5-CD8D-5AA6873CED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500" y="0"/>
            <a:ext cx="8762996" cy="1205746"/>
          </a:xfrm>
        </p:spPr>
        <p:txBody>
          <a:bodyPr anchorCtr="1"/>
          <a:lstStyle/>
          <a:p>
            <a:pPr lvl="0" algn="ctr"/>
            <a:br>
              <a:rPr lang="hr-HR" sz="3200">
                <a:solidFill>
                  <a:srgbClr val="0070C0"/>
                </a:solidFill>
              </a:rPr>
            </a:br>
            <a:r>
              <a:rPr lang="hr-HR" sz="3200">
                <a:solidFill>
                  <a:srgbClr val="0070C0"/>
                </a:solidFill>
              </a:rPr>
              <a:t>Introductory discussion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8A3A1-84B3-5B40-9F7B-8BFC47E84E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25873" y="1958617"/>
            <a:ext cx="6158237" cy="4509857"/>
          </a:xfrm>
        </p:spPr>
        <p:txBody>
          <a:bodyPr/>
          <a:lstStyle/>
          <a:p>
            <a:pPr lvl="0"/>
            <a:r>
              <a:rPr lang="en-US" sz="2000"/>
              <a:t>In pairs, small groups or as a class </a:t>
            </a:r>
            <a:r>
              <a:rPr lang="en-US" sz="2000" b="1"/>
              <a:t>discuss what you</a:t>
            </a:r>
            <a:r>
              <a:rPr lang="hr-HR" sz="2000" b="1"/>
              <a:t> </a:t>
            </a:r>
            <a:r>
              <a:rPr lang="en-US" sz="2000" b="1"/>
              <a:t> read at home</a:t>
            </a:r>
            <a:r>
              <a:rPr lang="hr-HR" sz="2000"/>
              <a:t>:</a:t>
            </a:r>
          </a:p>
          <a:p>
            <a:pPr lvl="0"/>
            <a:r>
              <a:rPr lang="hr-HR" sz="2000" b="1"/>
              <a:t>play your prediction notes </a:t>
            </a:r>
            <a:r>
              <a:rPr lang="hr-HR" sz="2000"/>
              <a:t>from the front page to see how good you were in predicting</a:t>
            </a:r>
          </a:p>
          <a:p>
            <a:pPr lvl="0"/>
            <a:r>
              <a:rPr lang="hr-HR" sz="2000" b="1"/>
              <a:t>retell the story- </a:t>
            </a:r>
            <a:r>
              <a:rPr lang="hr-HR" sz="2000"/>
              <a:t>use your Story Summary worksheet to remind yourself of the plot</a:t>
            </a:r>
          </a:p>
          <a:p>
            <a:pPr lvl="0"/>
            <a:r>
              <a:rPr lang="hr-HR" sz="2000" b="1"/>
              <a:t>Go through your vocabulary list and ask your classmate</a:t>
            </a:r>
            <a:r>
              <a:rPr lang="hr-HR" sz="2000"/>
              <a:t>: ‘Do you know what the word ______means?” </a:t>
            </a:r>
          </a:p>
          <a:p>
            <a:pPr lvl="0"/>
            <a:r>
              <a:rPr lang="hr-HR" sz="2000" b="1"/>
              <a:t>Would you recommend your book? Why yes/no? </a:t>
            </a:r>
            <a:endParaRPr lang="en-US" sz="20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2C9F3-CDD4-AA62-C23B-6C1A8C335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82" y="1205746"/>
            <a:ext cx="3385401" cy="27370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29E06-19BD-98C4-A01E-CE3432273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706" y="1647063"/>
            <a:ext cx="3387239" cy="2812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21198-90A4-F840-FD23-BF3606CC9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907" y="3126827"/>
            <a:ext cx="3280519" cy="266509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C14A0-883C-2B8C-4089-60DF6ED7F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270" y="0"/>
            <a:ext cx="1197726" cy="1192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B59F55-5A24-E0BF-BA25-9DE09F3EF7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256" y="353680"/>
            <a:ext cx="5401973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Choose your project task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EBEF50-D9E9-561C-DEAD-B1E5ABC0D6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8079" y="2237582"/>
            <a:ext cx="5789633" cy="4168365"/>
          </a:xfrm>
        </p:spPr>
        <p:txBody>
          <a:bodyPr/>
          <a:lstStyle/>
          <a:p>
            <a:pPr lvl="0"/>
            <a:r>
              <a:rPr lang="en-US" sz="2000"/>
              <a:t>It’s time to be creative and do your project work. </a:t>
            </a:r>
          </a:p>
          <a:p>
            <a:pPr lvl="0"/>
            <a:r>
              <a:rPr lang="en-US" sz="2000"/>
              <a:t>You can choose between these 3 ideas:</a:t>
            </a:r>
          </a:p>
          <a:p>
            <a:pPr marL="514350" lvl="0" indent="-514350">
              <a:buAutoNum type="arabicParenR"/>
            </a:pPr>
            <a:r>
              <a:rPr lang="en-US" sz="2000" b="1"/>
              <a:t>Think of a new computer game and write about it</a:t>
            </a:r>
          </a:p>
          <a:p>
            <a:pPr marL="457200" lvl="0" indent="-457200">
              <a:buAutoNum type="arabicParenR" startAt="2"/>
            </a:pPr>
            <a:r>
              <a:rPr lang="en-US" sz="2000" b="1"/>
              <a:t>Create your own version of this story</a:t>
            </a:r>
            <a:r>
              <a:rPr lang="en-US" sz="2000"/>
              <a:t> </a:t>
            </a:r>
          </a:p>
          <a:p>
            <a:pPr marL="0" lvl="0" indent="0">
              <a:buNone/>
            </a:pPr>
            <a:r>
              <a:rPr lang="en-US" sz="2000" b="1"/>
              <a:t>3)   Make a comic version of the story </a:t>
            </a:r>
            <a:r>
              <a:rPr lang="en-US" sz="2000" b="1" i="1"/>
              <a:t>The Game</a:t>
            </a:r>
          </a:p>
          <a:p>
            <a:pPr lvl="0"/>
            <a:r>
              <a:rPr lang="en-US" sz="2000"/>
              <a:t>Find more about all three options on the next few slides.</a:t>
            </a:r>
          </a:p>
          <a:p>
            <a:pPr marL="514350" lvl="0" indent="-514350">
              <a:buAutoNum type="arabicParenR"/>
            </a:pPr>
            <a:endParaRPr lang="hr-HR"/>
          </a:p>
          <a:p>
            <a:pPr marL="0" lvl="0" indent="0">
              <a:buNone/>
            </a:pPr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B2AE8-7BF9-8D2D-0E38-A3CFC55A6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864" y="739452"/>
            <a:ext cx="3411238" cy="344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BAC1F-F89A-F742-7C16-72065D2B7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664" y="1390295"/>
            <a:ext cx="3313080" cy="3446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A7CBE-2A86-81A6-8E3A-587F78C3A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4308" y="2237582"/>
            <a:ext cx="3415480" cy="34465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9D87E-BE01-9FA3-5223-577954658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270" y="0"/>
            <a:ext cx="1197726" cy="1192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539A49-58EB-F591-C79C-0C5EF4AFB1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5606" y="0"/>
            <a:ext cx="6020793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Create a new computer game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57CA1E-D777-0918-43F0-9E6D0AAB5E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97735" y="1029065"/>
            <a:ext cx="5502310" cy="4799877"/>
          </a:xfrm>
        </p:spPr>
        <p:txBody>
          <a:bodyPr/>
          <a:lstStyle/>
          <a:p>
            <a:pPr marL="514350" lvl="0" indent="-514350">
              <a:buAutoNum type="arabicParenR"/>
            </a:pPr>
            <a:endParaRPr lang="hr-HR"/>
          </a:p>
          <a:p>
            <a:pPr lvl="0"/>
            <a:r>
              <a:rPr lang="hr-HR" sz="2000" b="1"/>
              <a:t> </a:t>
            </a:r>
            <a:r>
              <a:rPr lang="en-US" sz="2000" b="1"/>
              <a:t>Open your e-book to page</a:t>
            </a:r>
            <a:r>
              <a:rPr lang="hr-HR" sz="2000" b="1"/>
              <a:t>s</a:t>
            </a:r>
            <a:r>
              <a:rPr lang="en-US" sz="2000" b="1"/>
              <a:t> 44 &amp; 45</a:t>
            </a:r>
            <a:r>
              <a:rPr lang="en-US" sz="2000"/>
              <a:t>.</a:t>
            </a:r>
            <a:endParaRPr lang="hr-HR" sz="2000"/>
          </a:p>
          <a:p>
            <a:pPr lvl="0"/>
            <a:r>
              <a:rPr lang="en-US" sz="2000"/>
              <a:t>Individually </a:t>
            </a:r>
            <a:r>
              <a:rPr lang="en-US" sz="2000" b="1"/>
              <a:t>do exercise 1- </a:t>
            </a:r>
            <a:r>
              <a:rPr lang="en-US" sz="2000"/>
              <a:t>complete the chart with the words from </a:t>
            </a:r>
            <a:r>
              <a:rPr lang="hr-HR" sz="2000"/>
              <a:t>the</a:t>
            </a:r>
            <a:r>
              <a:rPr lang="en-US" sz="2000"/>
              <a:t> box.</a:t>
            </a:r>
          </a:p>
          <a:p>
            <a:pPr lvl="0"/>
            <a:r>
              <a:rPr lang="en-US" sz="2000" b="1"/>
              <a:t>Do the following activities in pairs</a:t>
            </a:r>
            <a:r>
              <a:rPr lang="hr-HR" sz="2000" b="1"/>
              <a:t>/groups</a:t>
            </a:r>
            <a:r>
              <a:rPr lang="en-US" sz="2000"/>
              <a:t>:</a:t>
            </a:r>
          </a:p>
          <a:p>
            <a:pPr lvl="0"/>
            <a:r>
              <a:rPr lang="en-US" sz="2000" b="1"/>
              <a:t>compare your answers and discuss the </a:t>
            </a:r>
            <a:r>
              <a:rPr lang="hr-HR" sz="2000" b="1"/>
              <a:t>   </a:t>
            </a:r>
            <a:r>
              <a:rPr lang="en-US" sz="2000" b="1"/>
              <a:t>questions from exercise 1</a:t>
            </a:r>
            <a:r>
              <a:rPr lang="en-US" sz="2000"/>
              <a:t>: </a:t>
            </a:r>
            <a:endParaRPr lang="hr-HR" sz="2000"/>
          </a:p>
          <a:p>
            <a:pPr marL="0" lvl="0" indent="0">
              <a:buNone/>
            </a:pPr>
            <a:r>
              <a:rPr lang="hr-HR" sz="2000" i="1"/>
              <a:t>     </a:t>
            </a:r>
            <a:r>
              <a:rPr lang="en-US" sz="2000" i="1"/>
              <a:t>Do you play computer games? What games do </a:t>
            </a:r>
            <a:r>
              <a:rPr lang="hr-HR" sz="2000" i="1"/>
              <a:t> </a:t>
            </a:r>
            <a:r>
              <a:rPr lang="en-US" sz="2000" i="1"/>
              <a:t>you like?</a:t>
            </a:r>
          </a:p>
          <a:p>
            <a:pPr lvl="0"/>
            <a:r>
              <a:rPr lang="en-US" sz="2000" b="1"/>
              <a:t>think of a new computer game and make notes in exercise 2</a:t>
            </a:r>
          </a:p>
          <a:p>
            <a:pPr lvl="0"/>
            <a:r>
              <a:rPr lang="en-US" sz="2000" b="1"/>
              <a:t>write a short description of your new game</a:t>
            </a:r>
            <a:r>
              <a:rPr lang="en-US" sz="2000"/>
              <a:t> (200 words)</a:t>
            </a:r>
          </a:p>
          <a:p>
            <a:pPr lvl="0"/>
            <a:endParaRPr lang="hr-HR" sz="2400"/>
          </a:p>
          <a:p>
            <a:pPr lvl="0"/>
            <a:endParaRPr lang="hr-HR" sz="2400"/>
          </a:p>
          <a:p>
            <a:pPr lvl="0"/>
            <a:endParaRPr lang="hr-HR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88487-8959-A740-3292-5EFEDDDB3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318" y="1493443"/>
            <a:ext cx="4290876" cy="416760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C8F033-BB20-6BD8-FC00-E63B58D3F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270" y="0"/>
            <a:ext cx="1197726" cy="1192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BA815-5B1F-725B-5D35-E2D8C5BAF7A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80648" y="1325559"/>
            <a:ext cx="5764331" cy="4736747"/>
          </a:xfrm>
        </p:spPr>
        <p:txBody>
          <a:bodyPr/>
          <a:lstStyle/>
          <a:p>
            <a:pPr marL="514350" lvl="0" indent="-514350">
              <a:lnSpc>
                <a:spcPct val="70000"/>
              </a:lnSpc>
              <a:buAutoNum type="arabicParenR"/>
            </a:pPr>
            <a:endParaRPr lang="hr-HR" sz="2600"/>
          </a:p>
          <a:p>
            <a:pPr lvl="0">
              <a:lnSpc>
                <a:spcPct val="70000"/>
              </a:lnSpc>
            </a:pPr>
            <a:r>
              <a:rPr lang="en-US" sz="2000"/>
              <a:t>In pairs or small groups </a:t>
            </a:r>
            <a:r>
              <a:rPr lang="en-US" sz="2000" b="1"/>
              <a:t>write a new version of the story</a:t>
            </a:r>
            <a:r>
              <a:rPr lang="en-US" sz="2000"/>
              <a:t>.</a:t>
            </a:r>
          </a:p>
          <a:p>
            <a:pPr lvl="0">
              <a:lnSpc>
                <a:spcPct val="70000"/>
              </a:lnSpc>
            </a:pPr>
            <a:r>
              <a:rPr lang="en-US" sz="2000"/>
              <a:t> </a:t>
            </a:r>
            <a:r>
              <a:rPr lang="en-US" sz="2000" b="1"/>
              <a:t>Discuss the following questions:</a:t>
            </a:r>
          </a:p>
          <a:p>
            <a:pPr marL="457200" lvl="0" indent="-457200">
              <a:lnSpc>
                <a:spcPct val="70000"/>
              </a:lnSpc>
              <a:buAutoNum type="arabicParenR"/>
            </a:pPr>
            <a:r>
              <a:rPr lang="en-US" sz="2000" i="1"/>
              <a:t>Who are the characters? (Maybe you and your school friends.)</a:t>
            </a:r>
          </a:p>
          <a:p>
            <a:pPr marL="457200" lvl="0" indent="-457200">
              <a:lnSpc>
                <a:spcPct val="70000"/>
              </a:lnSpc>
              <a:buAutoNum type="arabicParenR"/>
            </a:pPr>
            <a:r>
              <a:rPr lang="en-US" sz="2000" i="1"/>
              <a:t>Where does the story happen? (In your school or in a scary house?)</a:t>
            </a:r>
          </a:p>
          <a:p>
            <a:pPr marL="457200" lvl="0" indent="-457200">
              <a:lnSpc>
                <a:spcPct val="70000"/>
              </a:lnSpc>
              <a:buAutoNum type="arabicParenR"/>
            </a:pPr>
            <a:r>
              <a:rPr lang="en-US" sz="2000" i="1"/>
              <a:t>What game are you in and how did you get there?</a:t>
            </a:r>
          </a:p>
          <a:p>
            <a:pPr marL="457200" lvl="0" indent="-457200">
              <a:lnSpc>
                <a:spcPct val="70000"/>
              </a:lnSpc>
              <a:buAutoNum type="arabicParenR"/>
            </a:pPr>
            <a:r>
              <a:rPr lang="en-US" sz="2000" i="1"/>
              <a:t>What happens in the story? Who do you meet in the game?</a:t>
            </a:r>
          </a:p>
          <a:p>
            <a:pPr marL="457200" lvl="0" indent="-457200">
              <a:lnSpc>
                <a:spcPct val="70000"/>
              </a:lnSpc>
              <a:buAutoNum type="arabicParenR"/>
            </a:pPr>
            <a:r>
              <a:rPr lang="en-US" sz="2000" i="1"/>
              <a:t>What vocabulary will you be using? Write down some key words.</a:t>
            </a:r>
          </a:p>
          <a:p>
            <a:pPr marL="457200" lvl="0" indent="-457200">
              <a:lnSpc>
                <a:spcPct val="70000"/>
              </a:lnSpc>
              <a:buAutoNum type="arabicParenR"/>
            </a:pPr>
            <a:r>
              <a:rPr lang="en-US" sz="2000" i="1"/>
              <a:t>How does the story end?</a:t>
            </a:r>
          </a:p>
          <a:p>
            <a:pPr lvl="0">
              <a:lnSpc>
                <a:spcPct val="70000"/>
              </a:lnSpc>
            </a:pPr>
            <a:endParaRPr lang="hr-HR" sz="2200"/>
          </a:p>
          <a:p>
            <a:pPr lvl="0">
              <a:lnSpc>
                <a:spcPct val="70000"/>
              </a:lnSpc>
            </a:pPr>
            <a:endParaRPr lang="hr-HR" sz="22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9BFF77-EDAD-8DAA-6A8A-A0DFDD8B6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6057" y="132908"/>
            <a:ext cx="6619890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Create your own version of the story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EF588-26BF-B55C-6161-4D48A0BFBD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26131" y="2230367"/>
            <a:ext cx="4389842" cy="292713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54299-2132-9636-2E28-6C3D8B395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270" y="0"/>
            <a:ext cx="1197726" cy="1192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D66F90-0ED4-90E2-C0E9-6AF8479708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6057" y="132908"/>
            <a:ext cx="6619890" cy="1325559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Create your own version of the story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1CA96E-BA79-E736-A2BB-C5074BBD31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37516" y="1634590"/>
            <a:ext cx="5616701" cy="3588827"/>
          </a:xfrm>
        </p:spPr>
        <p:txBody>
          <a:bodyPr/>
          <a:lstStyle/>
          <a:p>
            <a:pPr marL="514350" lvl="0" indent="-514350">
              <a:buAutoNum type="arabicParenR"/>
            </a:pPr>
            <a:endParaRPr lang="hr-HR" dirty="0"/>
          </a:p>
          <a:p>
            <a:pPr lvl="0"/>
            <a:r>
              <a:rPr lang="en-US" sz="2000" b="1" dirty="0"/>
              <a:t>Start writing your story</a:t>
            </a:r>
            <a:r>
              <a:rPr lang="en-US" sz="2000" dirty="0"/>
              <a:t>:</a:t>
            </a:r>
          </a:p>
          <a:p>
            <a:pPr lvl="0"/>
            <a:r>
              <a:rPr lang="en-US" sz="2000" b="1" dirty="0"/>
              <a:t>Use the worksheet</a:t>
            </a:r>
            <a:r>
              <a:rPr lang="hr-HR" sz="2000" b="1" dirty="0"/>
              <a:t> </a:t>
            </a:r>
            <a:r>
              <a:rPr lang="hr-HR" sz="2000" b="1" i="1" dirty="0"/>
              <a:t>4 STEP WRITING</a:t>
            </a:r>
            <a:r>
              <a:rPr lang="en-US" sz="2000" b="1" i="1" dirty="0"/>
              <a:t>  </a:t>
            </a:r>
            <a:r>
              <a:rPr lang="en-US" sz="2000" dirty="0"/>
              <a:t>to help you organize the story.</a:t>
            </a:r>
          </a:p>
          <a:p>
            <a:pPr lvl="0"/>
            <a:r>
              <a:rPr lang="en-US" sz="2000" b="1" dirty="0"/>
              <a:t>Read it out loud </a:t>
            </a:r>
            <a:r>
              <a:rPr lang="en-US" sz="2000" dirty="0"/>
              <a:t>a few times</a:t>
            </a:r>
          </a:p>
          <a:p>
            <a:pPr lvl="0"/>
            <a:r>
              <a:rPr lang="en-US" sz="2000" b="1" dirty="0"/>
              <a:t>Edit and revise </a:t>
            </a:r>
            <a:r>
              <a:rPr lang="en-US" sz="2000" dirty="0"/>
              <a:t>(pay attention to the language- spelling and grammar)</a:t>
            </a:r>
          </a:p>
          <a:p>
            <a:pPr lvl="0"/>
            <a:r>
              <a:rPr lang="en-US" sz="2000" b="1" dirty="0"/>
              <a:t>Add illustrations/drawings </a:t>
            </a:r>
            <a:r>
              <a:rPr lang="en-US" sz="2000" dirty="0"/>
              <a:t>(optional)</a:t>
            </a:r>
          </a:p>
          <a:p>
            <a:pPr lvl="0"/>
            <a:r>
              <a:rPr lang="en-US" sz="2000" b="1" dirty="0"/>
              <a:t>Ask for feedback</a:t>
            </a:r>
          </a:p>
          <a:p>
            <a:pPr lvl="0"/>
            <a:endParaRPr lang="hr-HR" sz="2400" dirty="0"/>
          </a:p>
          <a:p>
            <a:pPr lvl="0"/>
            <a:endParaRPr lang="hr-HR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661204-8F32-5E28-0212-44988A7D5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281" y="1458467"/>
            <a:ext cx="3067471" cy="3841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41C180-D397-0596-2D11-AC03E367D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338" y="1899501"/>
            <a:ext cx="3005146" cy="3700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ACF7632-88AF-2C67-8F1A-7BDF2CC1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270" y="0"/>
            <a:ext cx="1197726" cy="1192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BDF800-6692-E488-3F3A-0E272D7C18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6723" y="218477"/>
            <a:ext cx="8438549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Create your comic strip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6842DB-FCD6-2844-F2BB-98209CFF29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1156" y="1609709"/>
            <a:ext cx="4304071" cy="4272305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US" sz="1900" b="1" dirty="0"/>
              <a:t>Follow these </a:t>
            </a:r>
            <a:r>
              <a:rPr lang="hr-HR" sz="1900" b="1" dirty="0"/>
              <a:t>4</a:t>
            </a:r>
            <a:r>
              <a:rPr lang="en-US" sz="1900" b="1" dirty="0"/>
              <a:t> steps to create a comic</a:t>
            </a:r>
            <a:r>
              <a:rPr lang="en-US" sz="1900" dirty="0"/>
              <a:t>:</a:t>
            </a:r>
          </a:p>
          <a:p>
            <a:pPr marL="457200" lvl="0" indent="-457200">
              <a:lnSpc>
                <a:spcPct val="80000"/>
              </a:lnSpc>
              <a:buAutoNum type="arabicParenR"/>
            </a:pPr>
            <a:r>
              <a:rPr lang="en-US" sz="1900" b="1" dirty="0"/>
              <a:t>Write</a:t>
            </a:r>
            <a:r>
              <a:rPr lang="hr-HR" sz="1900" b="1" dirty="0"/>
              <a:t> down</a:t>
            </a:r>
            <a:r>
              <a:rPr lang="en-US" sz="1900" b="1" dirty="0"/>
              <a:t> </a:t>
            </a:r>
            <a:r>
              <a:rPr lang="hr-HR" sz="1900" b="1" dirty="0"/>
              <a:t>the</a:t>
            </a:r>
            <a:r>
              <a:rPr lang="en-US" sz="1900" b="1" dirty="0"/>
              <a:t> ideas for your comic</a:t>
            </a:r>
            <a:r>
              <a:rPr lang="en-US" sz="1900" dirty="0"/>
              <a:t>:</a:t>
            </a:r>
          </a:p>
          <a:p>
            <a:pPr lvl="0">
              <a:lnSpc>
                <a:spcPct val="80000"/>
              </a:lnSpc>
            </a:pPr>
            <a:r>
              <a:rPr lang="en-US" sz="1900" i="1" dirty="0"/>
              <a:t>Who are the characters?</a:t>
            </a:r>
          </a:p>
          <a:p>
            <a:pPr lvl="0">
              <a:lnSpc>
                <a:spcPct val="80000"/>
              </a:lnSpc>
            </a:pPr>
            <a:r>
              <a:rPr lang="en-US" sz="1900" i="1" dirty="0"/>
              <a:t>What are they doing?</a:t>
            </a:r>
          </a:p>
          <a:p>
            <a:pPr lvl="0">
              <a:lnSpc>
                <a:spcPct val="80000"/>
              </a:lnSpc>
            </a:pPr>
            <a:r>
              <a:rPr lang="en-US" sz="1900" i="1" dirty="0"/>
              <a:t>Where is the story?</a:t>
            </a:r>
          </a:p>
          <a:p>
            <a:pPr lvl="0">
              <a:lnSpc>
                <a:spcPct val="80000"/>
              </a:lnSpc>
            </a:pPr>
            <a:r>
              <a:rPr lang="en-US" sz="1900" i="1" dirty="0"/>
              <a:t>What goes wrong?</a:t>
            </a:r>
          </a:p>
          <a:p>
            <a:pPr lvl="0">
              <a:lnSpc>
                <a:spcPct val="80000"/>
              </a:lnSpc>
            </a:pPr>
            <a:r>
              <a:rPr lang="en-US" sz="1900" i="1" dirty="0"/>
              <a:t>How is the problem solved? (...)</a:t>
            </a:r>
          </a:p>
          <a:p>
            <a:pPr lvl="0">
              <a:lnSpc>
                <a:spcPct val="80000"/>
              </a:lnSpc>
            </a:pPr>
            <a:r>
              <a:rPr lang="en-US" sz="1900" b="1" dirty="0"/>
              <a:t>make sure each part has some action and that your ending is powerful</a:t>
            </a:r>
          </a:p>
          <a:p>
            <a:pPr lvl="0">
              <a:lnSpc>
                <a:spcPct val="80000"/>
              </a:lnSpc>
            </a:pPr>
            <a:r>
              <a:rPr lang="en-US" sz="1900" b="1" dirty="0"/>
              <a:t>Use the worksheets </a:t>
            </a:r>
            <a:r>
              <a:rPr lang="hr-HR" sz="1900" b="1" dirty="0"/>
              <a:t>4 Step Writing</a:t>
            </a:r>
            <a:r>
              <a:rPr lang="en-US" sz="1900" b="1" dirty="0"/>
              <a:t>or Storyboard to help you organize your comic and make notes </a:t>
            </a:r>
            <a:r>
              <a:rPr lang="en-US" sz="1900" dirty="0"/>
              <a:t>(optional)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FAA5E-5EE5-9991-7AA4-C9679890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7" y="1767240"/>
            <a:ext cx="3005588" cy="3700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7F11F-BA41-6F5C-D477-C50405B08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041" y="2106007"/>
            <a:ext cx="2916518" cy="3700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3D63-787C-0287-96E6-2B39648BCDEA}"/>
              </a:ext>
            </a:extLst>
          </p:cNvPr>
          <p:cNvSpPr txBox="1"/>
          <p:nvPr/>
        </p:nvSpPr>
        <p:spPr>
          <a:xfrm>
            <a:off x="3476448" y="-273405"/>
            <a:ext cx="5239109" cy="139220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WORKSHOP: </a:t>
            </a:r>
            <a:r>
              <a:rPr lang="hr-HR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Read and Imagine</a:t>
            </a:r>
            <a:br>
              <a:rPr lang="en-US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9418807-F30D-B5B5-7EBB-1B8236CDC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11" y="2541254"/>
            <a:ext cx="1419221" cy="2209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E9CB775-D45E-1B25-C893-FF979D6CF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328" y="2541254"/>
            <a:ext cx="1409703" cy="22092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7E1CD90-F8FB-8E6B-0EFE-522F584D8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770" y="2541254"/>
            <a:ext cx="1409703" cy="22413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C134768-0700-1667-AE98-289ACA01E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753" y="2545570"/>
            <a:ext cx="1419221" cy="22413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95ACF7B-412A-392F-F583-1C6730B3C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1256" y="2541254"/>
            <a:ext cx="1511338" cy="22413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E8FC916-6F51-6431-5F7C-C39799537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0876" y="2541254"/>
            <a:ext cx="1430807" cy="22092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886BE3-C78A-3DDF-838E-8F83857B5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270" y="0"/>
            <a:ext cx="1197726" cy="1192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8944B8-FC1C-907B-CB15-CF18A1ED0D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6385" y="365129"/>
            <a:ext cx="8539234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Create your comic strip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611026-F483-1CED-27CB-A4FDDC915A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73704" y="1618488"/>
            <a:ext cx="5125166" cy="4272305"/>
          </a:xfrm>
        </p:spPr>
        <p:txBody>
          <a:bodyPr/>
          <a:lstStyle/>
          <a:p>
            <a:pPr marL="0" lvl="0" indent="0">
              <a:buNone/>
            </a:pPr>
            <a:r>
              <a:rPr lang="hr-HR" sz="2000" dirty="0"/>
              <a:t>2</a:t>
            </a:r>
            <a:r>
              <a:rPr lang="en-US" sz="2000" dirty="0"/>
              <a:t>) </a:t>
            </a:r>
            <a:r>
              <a:rPr lang="en-US" sz="2000" b="1" dirty="0"/>
              <a:t>Draw your comic frames or use the template</a:t>
            </a:r>
          </a:p>
          <a:p>
            <a:pPr lvl="0"/>
            <a:r>
              <a:rPr lang="en-US" sz="2000" dirty="0"/>
              <a:t>Find and download different comic frames </a:t>
            </a:r>
            <a:r>
              <a:rPr lang="en-US" sz="2000" dirty="0">
                <a:hlinkClick r:id="rId6"/>
              </a:rPr>
              <a:t>here</a:t>
            </a:r>
            <a:endParaRPr lang="en-US" sz="2000" dirty="0"/>
          </a:p>
          <a:p>
            <a:pPr marL="0" lvl="0" indent="0">
              <a:buNone/>
            </a:pPr>
            <a:r>
              <a:rPr lang="en-US" sz="2000" dirty="0"/>
              <a:t>3) </a:t>
            </a:r>
            <a:r>
              <a:rPr lang="en-US" sz="2000" b="1" dirty="0"/>
              <a:t>Draw out your characters</a:t>
            </a:r>
            <a:r>
              <a:rPr lang="en-US" sz="2000" dirty="0"/>
              <a:t>:</a:t>
            </a:r>
          </a:p>
          <a:p>
            <a:pPr lvl="0"/>
            <a:r>
              <a:rPr lang="en-US" sz="2000" b="1" dirty="0"/>
              <a:t>you can use basic shapes- </a:t>
            </a:r>
            <a:r>
              <a:rPr lang="en-US" sz="2000" dirty="0"/>
              <a:t>watch the video to get more ideas</a:t>
            </a:r>
          </a:p>
          <a:p>
            <a:pPr lvl="0"/>
            <a:r>
              <a:rPr lang="en-US" sz="2000" b="1" dirty="0"/>
              <a:t>lightly outline speech bubbles and starburst for sound effects </a:t>
            </a:r>
          </a:p>
          <a:p>
            <a:pPr lvl="0"/>
            <a:r>
              <a:rPr lang="en-US" sz="2000" b="1" dirty="0"/>
              <a:t>use pencils </a:t>
            </a:r>
            <a:r>
              <a:rPr lang="en-US" sz="2000" dirty="0"/>
              <a:t>so you can erase any mistakes</a:t>
            </a:r>
          </a:p>
          <a:p>
            <a:pPr lvl="0"/>
            <a:endParaRPr lang="hr-HR" sz="20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C8D3E40-EEBA-4262-E86F-A8F9FC6B4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795" y="1519769"/>
            <a:ext cx="3067071" cy="30731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6727373-9ACB-2955-5128-F94502A48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4616" y="2040585"/>
            <a:ext cx="3152595" cy="3297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nline Media 7" title="Kids Make Comics#1: Simple Shapes make Super Characters!">
            <a:hlinkClick r:id="" action="ppaction://media"/>
            <a:extLst>
              <a:ext uri="{FF2B5EF4-FFF2-40B4-BE49-F238E27FC236}">
                <a16:creationId xmlns:a16="http://schemas.microsoft.com/office/drawing/2014/main" id="{1DD59FFB-955B-844C-CD00-BE8C7F7566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8132330" y="2845328"/>
            <a:ext cx="3152595" cy="2971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5814-8E5B-F024-76AF-559EAAEAB9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4785" y="365129"/>
            <a:ext cx="8802435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Create your comic strip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AC0A4EE-3455-0A74-E7DD-49C80318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270" y="0"/>
            <a:ext cx="1197726" cy="11923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1461C4-E98C-3710-86FE-7FF6202AFE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8322" y="1562983"/>
            <a:ext cx="4278157" cy="4624065"/>
          </a:xfrm>
        </p:spPr>
        <p:txBody>
          <a:bodyPr/>
          <a:lstStyle/>
          <a:p>
            <a:pPr marL="0" lvl="0" indent="0">
              <a:buNone/>
            </a:pPr>
            <a:r>
              <a:rPr lang="hr-HR" sz="2000"/>
              <a:t>4</a:t>
            </a:r>
            <a:r>
              <a:rPr lang="en-US" sz="2000"/>
              <a:t>) </a:t>
            </a:r>
            <a:r>
              <a:rPr lang="en-US" sz="2000" b="1"/>
              <a:t>Add in your speech into the speech bubbles</a:t>
            </a:r>
            <a:r>
              <a:rPr lang="en-US" sz="2000"/>
              <a:t>:</a:t>
            </a:r>
          </a:p>
          <a:p>
            <a:pPr lvl="0"/>
            <a:r>
              <a:rPr lang="en-US" sz="2000" b="1"/>
              <a:t>the size of your letters </a:t>
            </a:r>
            <a:r>
              <a:rPr lang="en-US" sz="2000"/>
              <a:t>could show if a character is </a:t>
            </a:r>
            <a:r>
              <a:rPr lang="en-US" sz="2000" b="1"/>
              <a:t>shouting</a:t>
            </a:r>
            <a:r>
              <a:rPr lang="en-US" sz="2000"/>
              <a:t> or </a:t>
            </a:r>
            <a:r>
              <a:rPr lang="en-US" sz="2000" b="1"/>
              <a:t>whispering</a:t>
            </a:r>
          </a:p>
          <a:p>
            <a:pPr lvl="0"/>
            <a:r>
              <a:rPr lang="en-US" sz="2000" b="1"/>
              <a:t>check your spelling and grammar</a:t>
            </a:r>
          </a:p>
          <a:p>
            <a:pPr marL="0" lvl="0" indent="0">
              <a:buNone/>
            </a:pPr>
            <a:r>
              <a:rPr lang="en-US" sz="2000"/>
              <a:t>5) </a:t>
            </a:r>
            <a:r>
              <a:rPr lang="en-US" sz="2000" b="1"/>
              <a:t>Add details</a:t>
            </a:r>
            <a:r>
              <a:rPr lang="en-US" sz="2000"/>
              <a:t>:</a:t>
            </a:r>
          </a:p>
          <a:p>
            <a:pPr lvl="0"/>
            <a:r>
              <a:rPr lang="en-US" sz="2000" b="1"/>
              <a:t>draw in the background</a:t>
            </a:r>
          </a:p>
          <a:p>
            <a:pPr lvl="0"/>
            <a:r>
              <a:rPr lang="en-US" sz="2000" b="1"/>
              <a:t>add extra details to your characters</a:t>
            </a:r>
            <a:r>
              <a:rPr lang="en-US" sz="2000"/>
              <a:t>, such as facial expressions, movement lines(...)</a:t>
            </a:r>
          </a:p>
          <a:p>
            <a:pPr lvl="0"/>
            <a:r>
              <a:rPr lang="en-US" sz="2000" b="1"/>
              <a:t>go over your comic in pen</a:t>
            </a:r>
          </a:p>
          <a:p>
            <a:pPr lvl="0"/>
            <a:r>
              <a:rPr lang="en-US" sz="2000" b="1"/>
              <a:t>color your comic or make it black &amp;white </a:t>
            </a:r>
            <a:r>
              <a:rPr lang="en-US" sz="2000"/>
              <a:t>by shadowing (optional)</a:t>
            </a:r>
          </a:p>
          <a:p>
            <a:pPr lvl="0"/>
            <a:endParaRPr lang="hr-HR" sz="200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71DA802-0D39-68FB-3F80-0ADDD282C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192" y="1562983"/>
            <a:ext cx="4154338" cy="31838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6C96BA3-DE76-20AC-29A4-21AD4FD61B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6168" y="2142338"/>
            <a:ext cx="3247354" cy="32473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800857C-33DE-7038-3BB1-F4BC10BF6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520" y="2704383"/>
            <a:ext cx="3959617" cy="31440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8C66-CA27-4FA3-6E3E-4ECD9DA547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5294" y="365129"/>
            <a:ext cx="5921407" cy="662784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Create your comic strip in Canva 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D2F7A-BBB7-4D9B-C363-92B9F86AFF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8843" y="1741419"/>
            <a:ext cx="5921407" cy="4005355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hr-HR" sz="2000" b="1"/>
              <a:t>Register</a:t>
            </a:r>
            <a:r>
              <a:rPr lang="hr-HR" sz="2000"/>
              <a:t> to a free-to-use online graphic design tool: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r-HR" sz="2000"/>
              <a:t>    </a:t>
            </a:r>
            <a:r>
              <a:rPr lang="hr-HR" sz="2000">
                <a:hlinkClick r:id="rId6"/>
              </a:rPr>
              <a:t>https://www.canva.com/</a:t>
            </a:r>
            <a:endParaRPr lang="hr-HR" sz="2000"/>
          </a:p>
          <a:p>
            <a:pPr lvl="0">
              <a:lnSpc>
                <a:spcPct val="80000"/>
              </a:lnSpc>
            </a:pPr>
            <a:r>
              <a:rPr lang="hr-HR" sz="2000"/>
              <a:t>How to register: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r-HR" sz="2000"/>
              <a:t>    </a:t>
            </a:r>
            <a:r>
              <a:rPr lang="hr-HR" sz="2000">
                <a:hlinkClick r:id="rId7"/>
              </a:rPr>
              <a:t>https://www.tutorialspoint.com/how-to-  create-a-new-canva-account</a:t>
            </a:r>
            <a:endParaRPr lang="hr-HR" sz="2000"/>
          </a:p>
          <a:p>
            <a:pPr lvl="0">
              <a:lnSpc>
                <a:spcPct val="80000"/>
              </a:lnSpc>
            </a:pPr>
            <a:r>
              <a:rPr lang="hr-HR" sz="2000" b="1"/>
              <a:t>Decide on the content </a:t>
            </a:r>
            <a:r>
              <a:rPr lang="hr-HR" sz="2000"/>
              <a:t>of your comic</a:t>
            </a:r>
          </a:p>
          <a:p>
            <a:pPr lvl="0">
              <a:lnSpc>
                <a:spcPct val="80000"/>
              </a:lnSpc>
            </a:pPr>
            <a:r>
              <a:rPr lang="hr-HR" sz="2000" b="1"/>
              <a:t>Explore how to </a:t>
            </a:r>
            <a:r>
              <a:rPr lang="hr-HR" sz="2000"/>
              <a:t>make comics in Canva:</a:t>
            </a:r>
          </a:p>
          <a:p>
            <a:pPr lvl="0">
              <a:lnSpc>
                <a:spcPct val="80000"/>
              </a:lnSpc>
            </a:pPr>
            <a:r>
              <a:rPr lang="en-US" sz="2000">
                <a:hlinkClick r:id="rId8"/>
              </a:rPr>
              <a:t>How to Create &amp; Publish Comics With Canva - YouTube</a:t>
            </a:r>
            <a:endParaRPr lang="hr-HR" sz="2000"/>
          </a:p>
          <a:p>
            <a:pPr lvl="0">
              <a:lnSpc>
                <a:spcPct val="80000"/>
              </a:lnSpc>
            </a:pPr>
            <a:r>
              <a:rPr lang="hr-HR" sz="2000" b="1"/>
              <a:t>Create your comic </a:t>
            </a:r>
          </a:p>
          <a:p>
            <a:pPr lvl="0">
              <a:lnSpc>
                <a:spcPct val="80000"/>
              </a:lnSpc>
            </a:pPr>
            <a:r>
              <a:rPr lang="hr-HR" sz="2000" b="1"/>
              <a:t>Display, download, share or print your comic! 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2400"/>
          </a:p>
        </p:txBody>
      </p:sp>
      <p:pic>
        <p:nvPicPr>
          <p:cNvPr id="4" name="Online Media 3" title="How to Create &amp; Publish Comics With Canva">
            <a:extLst>
              <a:ext uri="{FF2B5EF4-FFF2-40B4-BE49-F238E27FC236}">
                <a16:creationId xmlns:a16="http://schemas.microsoft.com/office/drawing/2014/main" id="{1D5272B4-C622-FB3F-9907-927759E908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70250" y="1882822"/>
            <a:ext cx="4636547" cy="34585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227C-45FA-4D93-F9FF-54D16D268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7793" y="365129"/>
            <a:ext cx="8696419" cy="859993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Display your artwork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662BF-D946-269D-2A73-4B14B196CE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47793" y="1322771"/>
            <a:ext cx="8696419" cy="1553593"/>
          </a:xfrm>
        </p:spPr>
        <p:txBody>
          <a:bodyPr/>
          <a:lstStyle/>
          <a:p>
            <a:pPr lvl="0"/>
            <a:r>
              <a:rPr lang="en-US" sz="2000"/>
              <a:t>In small groups, </a:t>
            </a:r>
            <a:r>
              <a:rPr lang="en-US" sz="2000" b="1"/>
              <a:t>display and comment your project work</a:t>
            </a:r>
            <a:r>
              <a:rPr lang="en-US" sz="2000"/>
              <a:t>. </a:t>
            </a:r>
          </a:p>
          <a:p>
            <a:pPr lvl="0"/>
            <a:r>
              <a:rPr lang="en-US" sz="2000" b="1"/>
              <a:t>Tell the rest of the class about your new game, read a new version of the story or show your comic strip.</a:t>
            </a:r>
          </a:p>
          <a:p>
            <a:pPr lvl="0"/>
            <a:r>
              <a:rPr lang="en-US" sz="2000"/>
              <a:t>Choose the most interesting one</a:t>
            </a:r>
            <a:r>
              <a:rPr lang="hr-HR" sz="2000"/>
              <a:t>. 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C50CA-C7AF-691B-B329-A2031EF53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8359" y="2974021"/>
            <a:ext cx="3921440" cy="29410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3743F-1232-A66A-F27D-7EDD05090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387" y="2974021"/>
            <a:ext cx="4301968" cy="301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7F0D02-A799-3815-5361-7CF9B80A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412" y="1212631"/>
            <a:ext cx="5079181" cy="44327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AF22BB-DC55-0B81-8FEE-FBFEB41DBF35}"/>
              </a:ext>
            </a:extLst>
          </p:cNvPr>
          <p:cNvSpPr txBox="1"/>
          <p:nvPr/>
        </p:nvSpPr>
        <p:spPr>
          <a:xfrm>
            <a:off x="4405542" y="587803"/>
            <a:ext cx="3380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Let’s get started!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C9F0B-45B4-3B17-C53E-4CF4CF79F61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17194" y="1276703"/>
            <a:ext cx="4769537" cy="4323987"/>
          </a:xfrm>
        </p:spPr>
        <p:txBody>
          <a:bodyPr/>
          <a:lstStyle/>
          <a:p>
            <a:pPr marL="0" lvl="0" indent="0">
              <a:buNone/>
            </a:pPr>
            <a:endParaRPr lang="hr-HR" sz="2000" b="1"/>
          </a:p>
          <a:p>
            <a:pPr marL="0" lvl="0" indent="0">
              <a:buNone/>
            </a:pPr>
            <a:r>
              <a:rPr lang="hr-HR" sz="2000" b="1"/>
              <a:t>Step 1:</a:t>
            </a:r>
          </a:p>
          <a:p>
            <a:pPr marL="0" lvl="0" indent="0">
              <a:buNone/>
            </a:pPr>
            <a:r>
              <a:rPr lang="en-US" sz="2000" b="1"/>
              <a:t>Click </a:t>
            </a:r>
            <a:r>
              <a:rPr lang="en-US" sz="2000" b="1">
                <a:hlinkClick r:id="rId3"/>
              </a:rPr>
              <a:t>here</a:t>
            </a:r>
            <a:r>
              <a:rPr lang="en-US" sz="2000" b="1"/>
              <a:t> and log in to</a:t>
            </a:r>
            <a:r>
              <a:rPr lang="en-US" sz="2000" b="1" i="1"/>
              <a:t> Oxford Reading Club </a:t>
            </a:r>
            <a:r>
              <a:rPr lang="en-US" sz="2000"/>
              <a:t>by using your </a:t>
            </a:r>
            <a:r>
              <a:rPr lang="en-US" sz="2000" b="1" u="sng"/>
              <a:t>ID</a:t>
            </a:r>
            <a:r>
              <a:rPr lang="en-US" sz="2000"/>
              <a:t> and </a:t>
            </a:r>
            <a:r>
              <a:rPr lang="en-US" sz="2000" b="1" u="sng"/>
              <a:t>password</a:t>
            </a:r>
            <a:r>
              <a:rPr lang="en-US" sz="2000" b="1"/>
              <a:t> </a:t>
            </a:r>
            <a:r>
              <a:rPr lang="en-US" sz="2000"/>
              <a:t>:</a:t>
            </a:r>
            <a:br>
              <a:rPr lang="hr-HR" sz="2000"/>
            </a:br>
            <a:br>
              <a:rPr lang="hr-HR" b="1"/>
            </a:br>
            <a:br>
              <a:rPr lang="hr-HR" b="1"/>
            </a:br>
            <a:br>
              <a:rPr lang="hr-HR"/>
            </a:br>
            <a:endParaRPr lang="hr-HR"/>
          </a:p>
          <a:p>
            <a:pPr marL="0" lvl="0" indent="0">
              <a:buNone/>
            </a:pPr>
            <a:endParaRPr lang="hr-HR" sz="2000" b="1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A8803-48CC-79D3-1730-1C1FCDC50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28" y="3006592"/>
            <a:ext cx="5079565" cy="26788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61BF93D8-7ED1-23A2-D17A-118FC29E7D7F}"/>
              </a:ext>
            </a:extLst>
          </p:cNvPr>
          <p:cNvSpPr txBox="1"/>
          <p:nvPr/>
        </p:nvSpPr>
        <p:spPr>
          <a:xfrm>
            <a:off x="6492020" y="1691731"/>
            <a:ext cx="5079565" cy="39936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2: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Find the collection</a:t>
            </a:r>
            <a:r>
              <a:rPr lang="en-US" sz="20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Oxford Read and</a:t>
            </a:r>
            <a:r>
              <a:rPr lang="hr-HR" sz="20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Imagine</a:t>
            </a:r>
            <a:r>
              <a:rPr lang="en-US" sz="20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!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14B7C-036A-B954-0A0A-D7234EB95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602" y="3079626"/>
            <a:ext cx="4634965" cy="260579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8DF60-8BFA-005B-A988-38FCAD3EAC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863" y="71021"/>
            <a:ext cx="9674278" cy="1198485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Fiction or Non-Fiction?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CEF86-3E12-6F05-E18C-BBAEB0798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818" y="294573"/>
            <a:ext cx="575907" cy="599242"/>
          </a:xfrm>
          <a:prstGeom prst="rect">
            <a:avLst/>
          </a:prstGeom>
          <a:solidFill>
            <a:srgbClr val="0070C0"/>
          </a:solidFill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2F6C0B-9381-23D9-93B3-ACAD59420F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18002" y="1797490"/>
            <a:ext cx="4724403" cy="3862389"/>
          </a:xfrm>
        </p:spPr>
        <p:txBody>
          <a:bodyPr/>
          <a:lstStyle/>
          <a:p>
            <a:pPr lvl="0"/>
            <a:r>
              <a:rPr lang="hr-HR" sz="2000"/>
              <a:t>Quickly </a:t>
            </a:r>
            <a:r>
              <a:rPr lang="hr-HR" sz="2000" b="1"/>
              <a:t>skim and scan the books </a:t>
            </a:r>
            <a:r>
              <a:rPr lang="hr-HR" sz="2000"/>
              <a:t>within </a:t>
            </a:r>
            <a:r>
              <a:rPr lang="hr-HR" sz="2000" i="1" u="sng"/>
              <a:t>Oxford Read and Imagine </a:t>
            </a:r>
            <a:r>
              <a:rPr lang="hr-HR" sz="2000"/>
              <a:t>collection:</a:t>
            </a:r>
          </a:p>
          <a:p>
            <a:pPr marL="457200" lvl="0" indent="-457200">
              <a:buAutoNum type="arabicParenR"/>
            </a:pPr>
            <a:r>
              <a:rPr lang="hr-HR" sz="2000" b="1"/>
              <a:t>Choose the title(s)</a:t>
            </a:r>
            <a:r>
              <a:rPr lang="hr-HR" sz="2000"/>
              <a:t> that you like best. Explain why.</a:t>
            </a:r>
          </a:p>
          <a:p>
            <a:pPr marL="457200" lvl="0" indent="-457200">
              <a:buAutoNum type="arabicParenR"/>
            </a:pPr>
            <a:r>
              <a:rPr lang="hr-HR" sz="2000"/>
              <a:t>Decide on the books’ genre. Is it </a:t>
            </a:r>
            <a:r>
              <a:rPr lang="hr-HR" sz="2000" b="1"/>
              <a:t>fiction</a:t>
            </a:r>
            <a:r>
              <a:rPr lang="hr-HR" sz="2000"/>
              <a:t> or </a:t>
            </a:r>
            <a:r>
              <a:rPr lang="hr-HR" sz="2000" b="1"/>
              <a:t>non-fiction</a:t>
            </a:r>
            <a:r>
              <a:rPr lang="hr-HR" sz="2000"/>
              <a:t>? </a:t>
            </a:r>
          </a:p>
          <a:p>
            <a:pPr lvl="0"/>
            <a:r>
              <a:rPr lang="hr-HR" sz="2000"/>
              <a:t> Before deciding, </a:t>
            </a:r>
            <a:r>
              <a:rPr lang="hr-HR" sz="2000" b="1"/>
              <a:t>watch carefully the video</a:t>
            </a:r>
            <a:r>
              <a:rPr lang="hr-HR" sz="2000"/>
              <a:t> which explains the difference.</a:t>
            </a:r>
          </a:p>
          <a:p>
            <a:pPr marL="0" lvl="0" indent="0">
              <a:buNone/>
            </a:pPr>
            <a:r>
              <a:rPr lang="hr-HR" sz="2000"/>
              <a:t>3) What’s the content of each book?</a:t>
            </a:r>
          </a:p>
          <a:p>
            <a:pPr marL="0" lvl="0" indent="0">
              <a:buNone/>
            </a:pPr>
            <a:r>
              <a:rPr lang="hr-HR" sz="1200"/>
              <a:t>* </a:t>
            </a:r>
            <a:r>
              <a:rPr lang="hr-HR" sz="1200" b="1"/>
              <a:t>a content- </a:t>
            </a:r>
            <a:r>
              <a:rPr lang="en-US" sz="1200"/>
              <a:t>parts contained </a:t>
            </a:r>
            <a:r>
              <a:rPr lang="hr-HR" sz="1200"/>
              <a:t>in a </a:t>
            </a:r>
            <a:r>
              <a:rPr lang="en-US" sz="1200"/>
              <a:t>book with the number of the page they begin on</a:t>
            </a:r>
            <a:endParaRPr lang="hr-HR" sz="1200"/>
          </a:p>
          <a:p>
            <a:pPr lvl="0"/>
            <a:endParaRPr lang="hr-HR" sz="2000"/>
          </a:p>
          <a:p>
            <a:pPr marL="0" lvl="0" indent="0">
              <a:buNone/>
            </a:pPr>
            <a:endParaRPr lang="hr-HR" sz="2400"/>
          </a:p>
          <a:p>
            <a:pPr marL="0" lvl="0" indent="0">
              <a:buNone/>
            </a:pPr>
            <a:endParaRPr lang="hr-HR" sz="2400"/>
          </a:p>
          <a:p>
            <a:pPr lvl="0"/>
            <a:endParaRPr lang="hr-HR" sz="2400"/>
          </a:p>
          <a:p>
            <a:pPr lvl="0"/>
            <a:endParaRPr lang="hr-HR" sz="2400"/>
          </a:p>
          <a:p>
            <a:pPr lvl="0"/>
            <a:endParaRPr lang="hr-HR" sz="2400"/>
          </a:p>
          <a:p>
            <a:pPr lvl="0"/>
            <a:endParaRPr lang="hr-HR" sz="2400"/>
          </a:p>
          <a:p>
            <a:pPr lvl="0"/>
            <a:endParaRPr lang="hr-HR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C971E-8AC2-BC28-6481-A4E22B343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725" y="2701709"/>
            <a:ext cx="2970994" cy="31036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nline Media 6" title="Fiction and Non-Fiction | English For Kids | Mind Blooming">
            <a:hlinkClick r:id="" action="ppaction://media"/>
            <a:extLst>
              <a:ext uri="{FF2B5EF4-FFF2-40B4-BE49-F238E27FC236}">
                <a16:creationId xmlns:a16="http://schemas.microsoft.com/office/drawing/2014/main" id="{27A08E92-84CE-1FCC-607A-857A977358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55281" y="1797490"/>
            <a:ext cx="3171073" cy="263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5328-BB23-FCC3-51C1-F7903E9B0A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559" y="230821"/>
            <a:ext cx="3346877" cy="1183910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Look and guess!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4829D-C26F-21E3-AD13-C3C76C744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437" y="609941"/>
            <a:ext cx="547460" cy="4256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1E7B35-AD7B-FBBF-2300-84A00A6028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363" y="1647255"/>
            <a:ext cx="5273335" cy="5210744"/>
          </a:xfrm>
        </p:spPr>
        <p:txBody>
          <a:bodyPr/>
          <a:lstStyle/>
          <a:p>
            <a:pPr lvl="0"/>
            <a:r>
              <a:rPr lang="en-US" sz="2000"/>
              <a:t>In pairs, small groups or as an entire class, </a:t>
            </a:r>
            <a:r>
              <a:rPr lang="en-US" sz="2000" b="1"/>
              <a:t>look at the photo and discuss the following questions:</a:t>
            </a:r>
          </a:p>
          <a:p>
            <a:pPr marL="0" lvl="0" indent="0">
              <a:buNone/>
            </a:pPr>
            <a:r>
              <a:rPr lang="en-US" sz="2000" i="1"/>
              <a:t>1) Who and what can you see on the cover?</a:t>
            </a:r>
          </a:p>
          <a:p>
            <a:pPr marL="0" lvl="0" indent="0">
              <a:buNone/>
            </a:pPr>
            <a:r>
              <a:rPr lang="en-US" sz="2000" i="1"/>
              <a:t>2) Where are they?</a:t>
            </a:r>
          </a:p>
          <a:p>
            <a:pPr marL="0" lvl="0" indent="0">
              <a:buNone/>
            </a:pPr>
            <a:r>
              <a:rPr lang="en-US" sz="2000" i="1"/>
              <a:t>3) What are they doing?</a:t>
            </a:r>
          </a:p>
          <a:p>
            <a:pPr marL="0" lvl="0" indent="0">
              <a:buNone/>
            </a:pPr>
            <a:r>
              <a:rPr lang="en-US" sz="2000" i="1"/>
              <a:t>4) What do you think the title of the story is? </a:t>
            </a:r>
            <a:r>
              <a:rPr lang="en-US" sz="2000"/>
              <a:t>Write down your idea(s).</a:t>
            </a:r>
          </a:p>
          <a:p>
            <a:pPr lvl="0"/>
            <a:r>
              <a:rPr lang="en-US" sz="2000"/>
              <a:t>Try to </a:t>
            </a:r>
            <a:r>
              <a:rPr lang="en-US" sz="2000" b="1"/>
              <a:t>find this e-book in Oxford Reading Club</a:t>
            </a:r>
            <a:r>
              <a:rPr lang="en-US" sz="2000"/>
              <a:t> in the collection </a:t>
            </a:r>
            <a:r>
              <a:rPr lang="en-US" sz="2000" b="1"/>
              <a:t>Read and Imagine</a:t>
            </a:r>
            <a:r>
              <a:rPr lang="en-US" sz="2000"/>
              <a:t>. </a:t>
            </a:r>
          </a:p>
          <a:p>
            <a:pPr lvl="0"/>
            <a:r>
              <a:rPr lang="en-US" sz="2000"/>
              <a:t>Use       and </a:t>
            </a:r>
            <a:r>
              <a:rPr lang="en-US" sz="2000" b="1"/>
              <a:t>circle it</a:t>
            </a:r>
            <a:r>
              <a:rPr lang="en-US" sz="200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5FB29-37E7-237F-AD0A-18BA786AD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629" y="1302197"/>
            <a:ext cx="3989033" cy="3360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979DD-FF59-B6A2-3FBE-91EC13D02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341" y="1793842"/>
            <a:ext cx="4143292" cy="3360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69B0F-F2F1-ED70-EDF1-9299AAB62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860" y="2226216"/>
            <a:ext cx="3873782" cy="37235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D2CE-FF16-DE49-8BEB-109D04869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754" y="5154353"/>
            <a:ext cx="296073" cy="3080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8F9D-F58B-CAC1-72CA-4CD26668DF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3472" y="365129"/>
            <a:ext cx="9665061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Take a closer look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C4DF9-22BB-55D7-CC16-FDD0D3C184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0647" y="1587169"/>
            <a:ext cx="6207093" cy="4581528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US" sz="2000" b="1"/>
              <a:t>What do you think the story is about? Discuss in groups </a:t>
            </a:r>
            <a:r>
              <a:rPr lang="en-US" sz="2000"/>
              <a:t>and </a:t>
            </a:r>
            <a:r>
              <a:rPr lang="en-US" sz="2000" b="1"/>
              <a:t>record your prediction </a:t>
            </a:r>
            <a:r>
              <a:rPr lang="en-US" sz="2000"/>
              <a:t>at the cover page.</a:t>
            </a:r>
          </a:p>
          <a:p>
            <a:pPr lvl="0">
              <a:lnSpc>
                <a:spcPct val="80000"/>
              </a:lnSpc>
            </a:pPr>
            <a:r>
              <a:rPr lang="en-US" sz="2000"/>
              <a:t>On a piece of paper, </a:t>
            </a:r>
            <a:r>
              <a:rPr lang="en-US" sz="2000" b="1"/>
              <a:t>write down 5-10 words that might appear in the story</a:t>
            </a:r>
            <a:r>
              <a:rPr lang="en-US" sz="2000"/>
              <a:t>.  Comment your list with other students.</a:t>
            </a:r>
          </a:p>
          <a:p>
            <a:pPr lvl="0">
              <a:lnSpc>
                <a:spcPct val="80000"/>
              </a:lnSpc>
            </a:pPr>
            <a:r>
              <a:rPr lang="en-US" sz="2000" b="1"/>
              <a:t>Open pages 2 &amp; 3 and meet the characters</a:t>
            </a:r>
            <a:r>
              <a:rPr lang="en-US" sz="2000"/>
              <a:t>.</a:t>
            </a:r>
          </a:p>
          <a:p>
            <a:pPr lvl="0">
              <a:lnSpc>
                <a:spcPct val="80000"/>
              </a:lnSpc>
            </a:pPr>
            <a:r>
              <a:rPr lang="en-US" sz="2000" b="1"/>
              <a:t>Answer the following questions</a:t>
            </a:r>
            <a:r>
              <a:rPr lang="en-US" sz="2000"/>
              <a:t>: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2000" i="1"/>
              <a:t>How are the characters related? 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2000" i="1"/>
              <a:t>What are Ben and Rosie? 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2000" i="1"/>
              <a:t>How old are they? 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2000" i="1"/>
              <a:t>Who is Clunk? 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2000" i="1"/>
              <a:t>Whose is the red van? 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2000" i="1"/>
              <a:t>What does Grandpa do? (...)</a:t>
            </a:r>
          </a:p>
          <a:p>
            <a:pPr lvl="0">
              <a:lnSpc>
                <a:spcPct val="80000"/>
              </a:lnSpc>
            </a:pPr>
            <a:endParaRPr lang="hr-HR" sz="2600"/>
          </a:p>
          <a:p>
            <a:pPr marL="0" lvl="0" indent="0">
              <a:lnSpc>
                <a:spcPct val="80000"/>
              </a:lnSpc>
              <a:buNone/>
            </a:pPr>
            <a:endParaRPr lang="en-US" sz="2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B8F53-2D7D-64A6-207E-3B7061451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51" y="920837"/>
            <a:ext cx="3089382" cy="33968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3868E-3E7C-CF95-6551-B83295B61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491" y="1690689"/>
            <a:ext cx="3089382" cy="33968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49FA8-4BB5-657B-9C26-7B142AEEE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810" y="2834777"/>
            <a:ext cx="3284689" cy="29658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9293-1E2F-B490-325B-0925E4B737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58090"/>
            <a:ext cx="10515600" cy="1325559"/>
          </a:xfrm>
        </p:spPr>
        <p:txBody>
          <a:bodyPr anchorCtr="1"/>
          <a:lstStyle/>
          <a:p>
            <a:pPr lvl="0" algn="ctr"/>
            <a:r>
              <a:rPr lang="en-US" sz="3200">
                <a:solidFill>
                  <a:srgbClr val="0070C0"/>
                </a:solidFill>
              </a:rPr>
              <a:t>Listen </a:t>
            </a:r>
            <a:r>
              <a:rPr lang="hr-HR" sz="3200">
                <a:solidFill>
                  <a:srgbClr val="0070C0"/>
                </a:solidFill>
              </a:rPr>
              <a:t>carefully and answer the question: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043B7-3154-6203-06AA-04BC20BF71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44533" y="1558201"/>
            <a:ext cx="3792794" cy="4351336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US" sz="1900" b="1"/>
              <a:t>Listen to pages 4 &amp; 5 and answer these questions</a:t>
            </a:r>
            <a:r>
              <a:rPr lang="en-US" sz="1900"/>
              <a:t>: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Where is Ben going?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What does he want to try out?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Were Gran</a:t>
            </a:r>
            <a:r>
              <a:rPr lang="hr-HR" sz="1900" i="1"/>
              <a:t>d</a:t>
            </a:r>
            <a:r>
              <a:rPr lang="en-US" sz="1900" i="1"/>
              <a:t>pa and Clunk in the office?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What did Rosie and Ben see?</a:t>
            </a:r>
          </a:p>
          <a:p>
            <a:pPr lvl="0">
              <a:lnSpc>
                <a:spcPct val="80000"/>
              </a:lnSpc>
            </a:pPr>
            <a:r>
              <a:rPr lang="en-US" sz="1900" b="1"/>
              <a:t>Listen to pages 12 &amp; 13 and answer these questions</a:t>
            </a:r>
            <a:r>
              <a:rPr lang="en-US" sz="1900"/>
              <a:t>: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Where is Ben now?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What does he see?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What is the robot doing?</a:t>
            </a:r>
          </a:p>
          <a:p>
            <a:pPr marL="457200" lvl="0" indent="-457200">
              <a:lnSpc>
                <a:spcPct val="80000"/>
              </a:lnSpc>
              <a:buFont typeface="Calibri Light"/>
              <a:buAutoNum type="arabicParenR"/>
            </a:pPr>
            <a:r>
              <a:rPr lang="en-US" sz="1900" i="1"/>
              <a:t>What does Ben want?</a:t>
            </a:r>
          </a:p>
          <a:p>
            <a:pPr marL="0" lvl="0" indent="0">
              <a:lnSpc>
                <a:spcPct val="80000"/>
              </a:lnSpc>
              <a:buNone/>
            </a:pPr>
            <a:endParaRPr lang="hr-HR" sz="2600"/>
          </a:p>
          <a:p>
            <a:pPr lvl="0">
              <a:lnSpc>
                <a:spcPct val="80000"/>
              </a:lnSpc>
            </a:pPr>
            <a:endParaRPr lang="hr-HR" sz="260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169E395-11FB-5FE9-010F-D4158AE2D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47" y="1093924"/>
            <a:ext cx="4641018" cy="4135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AC735DC-9F81-76FE-C40A-EEEDB597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020" y="1252545"/>
            <a:ext cx="5669773" cy="4352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A574592-2EB0-ED7B-3583-EFF29FC7B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935" y="2280577"/>
            <a:ext cx="5352751" cy="373107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546C-F3BD-4441-5BFE-5D3E8C6CED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-41129"/>
            <a:ext cx="10515600" cy="1331622"/>
          </a:xfrm>
        </p:spPr>
        <p:txBody>
          <a:bodyPr anchorCtr="1"/>
          <a:lstStyle/>
          <a:p>
            <a:pPr lvl="0" algn="ctr"/>
            <a:r>
              <a:rPr lang="en-US" sz="3200">
                <a:solidFill>
                  <a:srgbClr val="0070C0"/>
                </a:solidFill>
              </a:rPr>
              <a:t>Fill in the gap in the story!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5724E-063C-3752-E8AB-F2C52C721D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79333" y="1195605"/>
            <a:ext cx="9671233" cy="1553721"/>
          </a:xfrm>
        </p:spPr>
        <p:txBody>
          <a:bodyPr/>
          <a:lstStyle/>
          <a:p>
            <a:pPr lvl="0"/>
            <a:r>
              <a:rPr lang="en-US" sz="1800" b="1" i="1"/>
              <a:t>What happened </a:t>
            </a:r>
            <a:r>
              <a:rPr lang="en-US" sz="1800" i="1"/>
              <a:t>between Sam’s entering his Grandpa's office and being attacked by a huge robot?</a:t>
            </a:r>
          </a:p>
          <a:p>
            <a:pPr lvl="0"/>
            <a:r>
              <a:rPr lang="en-US" sz="1800"/>
              <a:t>Look at the word rose and </a:t>
            </a:r>
            <a:r>
              <a:rPr lang="en-US" sz="1800" b="1"/>
              <a:t>give your predictions</a:t>
            </a:r>
            <a:r>
              <a:rPr lang="en-US" sz="1800"/>
              <a:t>. </a:t>
            </a:r>
            <a:endParaRPr lang="hr-HR" sz="1800"/>
          </a:p>
          <a:p>
            <a:pPr lvl="0"/>
            <a:r>
              <a:rPr lang="en-US" sz="1800" b="1"/>
              <a:t>Discuss with other students</a:t>
            </a:r>
            <a:r>
              <a:rPr lang="en-US" sz="1800"/>
              <a:t>.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816710D9-22D4-AB17-63AD-928B39D4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113" y="2527227"/>
            <a:ext cx="3459769" cy="33643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873464AA-24BB-C88B-30E2-149E9A8FF6BF}"/>
              </a:ext>
            </a:extLst>
          </p:cNvPr>
          <p:cNvSpPr txBox="1"/>
          <p:nvPr/>
        </p:nvSpPr>
        <p:spPr>
          <a:xfrm>
            <a:off x="7061289" y="2812575"/>
            <a:ext cx="1223165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notebook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F2F169A-BEEB-B52F-C67D-06D44E36BA2D}"/>
              </a:ext>
            </a:extLst>
          </p:cNvPr>
          <p:cNvSpPr txBox="1"/>
          <p:nvPr/>
        </p:nvSpPr>
        <p:spPr>
          <a:xfrm>
            <a:off x="6972309" y="4727448"/>
            <a:ext cx="3076727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boy on a computer screen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D1129A69-794D-F73B-6567-9F927CFEB30A}"/>
              </a:ext>
            </a:extLst>
          </p:cNvPr>
          <p:cNvSpPr txBox="1"/>
          <p:nvPr/>
        </p:nvSpPr>
        <p:spPr>
          <a:xfrm>
            <a:off x="6972309" y="3724808"/>
            <a:ext cx="139379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angry robots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F037E5D5-F141-8A5B-585D-B4C03D91E1AE}"/>
              </a:ext>
            </a:extLst>
          </p:cNvPr>
          <p:cNvSpPr txBox="1"/>
          <p:nvPr/>
        </p:nvSpPr>
        <p:spPr>
          <a:xfrm>
            <a:off x="6096003" y="5522198"/>
            <a:ext cx="1092077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players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CA63406C-AB44-E2C2-BCE4-EB2306CC42A2}"/>
              </a:ext>
            </a:extLst>
          </p:cNvPr>
          <p:cNvSpPr txBox="1"/>
          <p:nvPr/>
        </p:nvSpPr>
        <p:spPr>
          <a:xfrm>
            <a:off x="5314767" y="2400711"/>
            <a:ext cx="1562471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helmet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160C89E4-1CEC-BAFC-0EAF-2EEDA2BE3E83}"/>
              </a:ext>
            </a:extLst>
          </p:cNvPr>
          <p:cNvSpPr txBox="1"/>
          <p:nvPr/>
        </p:nvSpPr>
        <p:spPr>
          <a:xfrm>
            <a:off x="3325508" y="3019687"/>
            <a:ext cx="1562471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big metal foot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92D2AAE4-E7DA-705C-77C2-4700B5FA6F6F}"/>
              </a:ext>
            </a:extLst>
          </p:cNvPr>
          <p:cNvSpPr txBox="1"/>
          <p:nvPr/>
        </p:nvSpPr>
        <p:spPr>
          <a:xfrm>
            <a:off x="3907551" y="3883822"/>
            <a:ext cx="133164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loud sound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1E7BB6B-7795-31A5-F04B-5BF22E036AED}"/>
              </a:ext>
            </a:extLst>
          </p:cNvPr>
          <p:cNvSpPr txBox="1"/>
          <p:nvPr/>
        </p:nvSpPr>
        <p:spPr>
          <a:xfrm>
            <a:off x="4120707" y="4976960"/>
            <a:ext cx="139379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tall buildings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42C4-DC99-A591-2D49-D5A92FA55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1374" y="365129"/>
            <a:ext cx="10209248" cy="1268364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Listen and read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1FC2679C-D2F5-0BC1-25B6-1674DCD5418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80142" y="1752219"/>
            <a:ext cx="4714042" cy="4421480"/>
          </a:xfrm>
        </p:spPr>
        <p:txBody>
          <a:bodyPr/>
          <a:lstStyle/>
          <a:p>
            <a:pPr marL="0" lvl="0" indent="0">
              <a:buNone/>
            </a:pPr>
            <a:r>
              <a:rPr lang="hr-HR" sz="2000"/>
              <a:t>1) </a:t>
            </a:r>
            <a:r>
              <a:rPr lang="en-US" sz="2000" b="1"/>
              <a:t>Open to Chapter One </a:t>
            </a:r>
            <a:r>
              <a:rPr lang="en-US" sz="2000"/>
              <a:t>(pages 4&amp;5), </a:t>
            </a:r>
            <a:r>
              <a:rPr lang="en-US" sz="2000" b="1"/>
              <a:t>listen and read </a:t>
            </a:r>
            <a:r>
              <a:rPr lang="en-US" sz="2000"/>
              <a:t>carefully. </a:t>
            </a:r>
          </a:p>
          <a:p>
            <a:pPr lvl="0"/>
            <a:r>
              <a:rPr lang="en-US" sz="2000" b="1"/>
              <a:t>When the audio stops, finish the sentence. </a:t>
            </a:r>
            <a:r>
              <a:rPr lang="en-US" sz="2000"/>
              <a:t>Try to imitate the voice. </a:t>
            </a:r>
          </a:p>
          <a:p>
            <a:pPr marL="0" lvl="0" indent="0">
              <a:buNone/>
            </a:pPr>
            <a:r>
              <a:rPr lang="en-US" sz="2000"/>
              <a:t>2) </a:t>
            </a:r>
            <a:r>
              <a:rPr lang="en-US" sz="2000" b="1"/>
              <a:t>Listen</a:t>
            </a:r>
            <a:r>
              <a:rPr lang="hr-HR" sz="2000" b="1"/>
              <a:t> to</a:t>
            </a:r>
            <a:r>
              <a:rPr lang="en-US" sz="2000" b="1"/>
              <a:t> and read these pages again</a:t>
            </a:r>
            <a:r>
              <a:rPr lang="en-US" sz="2000"/>
              <a:t>.  </a:t>
            </a:r>
            <a:r>
              <a:rPr lang="hr-HR" sz="2000"/>
              <a:t>T</a:t>
            </a:r>
            <a:r>
              <a:rPr lang="en-US" sz="2000"/>
              <a:t>his time, lets try to </a:t>
            </a:r>
            <a:r>
              <a:rPr lang="en-US" sz="2000" b="1"/>
              <a:t>speed up the audio</a:t>
            </a:r>
            <a:r>
              <a:rPr lang="en-US" sz="2000"/>
              <a:t>. </a:t>
            </a:r>
          </a:p>
          <a:p>
            <a:pPr lvl="0"/>
            <a:r>
              <a:rPr lang="en-US" sz="2000"/>
              <a:t>Try to </a:t>
            </a:r>
            <a:r>
              <a:rPr lang="en-US" sz="2000" b="1"/>
              <a:t>read along out loud</a:t>
            </a:r>
            <a:r>
              <a:rPr lang="en-US" sz="2000"/>
              <a:t>.</a:t>
            </a:r>
          </a:p>
          <a:p>
            <a:pPr lvl="0"/>
            <a:r>
              <a:rPr lang="en-US" sz="2000" b="1"/>
              <a:t>Can you keep up</a:t>
            </a:r>
            <a:r>
              <a:rPr lang="hr-HR" sz="2000" b="1"/>
              <a:t> </a:t>
            </a:r>
            <a:r>
              <a:rPr lang="en-US" sz="2000" b="1"/>
              <a:t>the pace?</a:t>
            </a:r>
            <a:r>
              <a:rPr lang="en-US" sz="2000"/>
              <a:t> </a:t>
            </a:r>
          </a:p>
          <a:p>
            <a:pPr marL="0" lvl="0" indent="0">
              <a:buNone/>
            </a:pPr>
            <a:r>
              <a:rPr lang="en-US" sz="2000"/>
              <a:t>3) Now, let’s </a:t>
            </a:r>
            <a:r>
              <a:rPr lang="en-US" sz="2000" b="1"/>
              <a:t>slow down the audio speed.</a:t>
            </a:r>
          </a:p>
          <a:p>
            <a:pPr lvl="0"/>
            <a:r>
              <a:rPr lang="en-US" sz="2000" b="1"/>
              <a:t>Listen and read slowly, like robots</a:t>
            </a:r>
            <a:r>
              <a:rPr lang="en-US" sz="2000"/>
              <a:t>. </a:t>
            </a:r>
          </a:p>
          <a:p>
            <a:pPr lvl="0"/>
            <a:r>
              <a:rPr lang="en-US" sz="2000"/>
              <a:t>Do you like it? </a:t>
            </a:r>
          </a:p>
          <a:p>
            <a:pPr lvl="0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EDBED-B011-BC39-E76A-FD56D740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1518251"/>
            <a:ext cx="3868552" cy="33306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9ADE2-55E1-40FB-995A-E1DB65FF8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754" y="2228328"/>
            <a:ext cx="4111060" cy="33513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E1672-C48F-3716-0698-C6F1405DE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921" y="2765474"/>
            <a:ext cx="3935010" cy="32365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Template%202022</Template>
  <TotalTime>536</TotalTime>
  <Words>1678</Words>
  <Application>Microsoft Office PowerPoint</Application>
  <PresentationFormat>Widescreen</PresentationFormat>
  <Paragraphs>206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Fiction or Non-Fiction?</vt:lpstr>
      <vt:lpstr>Look and guess!</vt:lpstr>
      <vt:lpstr>Take a closer look</vt:lpstr>
      <vt:lpstr>Listen carefully and answer the question:</vt:lpstr>
      <vt:lpstr>Fill in the gap in the story!</vt:lpstr>
      <vt:lpstr>Listen and read</vt:lpstr>
      <vt:lpstr>Do the activities</vt:lpstr>
      <vt:lpstr>Make your own word list</vt:lpstr>
      <vt:lpstr>Activity time</vt:lpstr>
      <vt:lpstr>PowerPoint Presentation</vt:lpstr>
      <vt:lpstr> Introductory discussion</vt:lpstr>
      <vt:lpstr>Choose your project task</vt:lpstr>
      <vt:lpstr>Create a new computer game</vt:lpstr>
      <vt:lpstr>Create your own version of the story</vt:lpstr>
      <vt:lpstr>Create your own version of the story</vt:lpstr>
      <vt:lpstr>Create your comic strip</vt:lpstr>
      <vt:lpstr>Create your comic strip</vt:lpstr>
      <vt:lpstr>Create your comic strip</vt:lpstr>
      <vt:lpstr>Create your comic strip in Canva </vt:lpstr>
      <vt:lpstr>Display your artwork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CSJ student</dc:creator>
  <cp:lastModifiedBy>Mia Mandić</cp:lastModifiedBy>
  <cp:revision>9</cp:revision>
  <dcterms:created xsi:type="dcterms:W3CDTF">2022-09-27T09:10:43Z</dcterms:created>
  <dcterms:modified xsi:type="dcterms:W3CDTF">2022-10-09T08:59:21Z</dcterms:modified>
</cp:coreProperties>
</file>