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1" r:id="rId4"/>
    <p:sldId id="260" r:id="rId5"/>
    <p:sldId id="259" r:id="rId6"/>
    <p:sldId id="263" r:id="rId7"/>
    <p:sldId id="262" r:id="rId8"/>
    <p:sldId id="264" r:id="rId9"/>
    <p:sldId id="265" r:id="rId10"/>
    <p:sldId id="266" r:id="rId11"/>
    <p:sldId id="277" r:id="rId12"/>
    <p:sldId id="276" r:id="rId13"/>
    <p:sldId id="271" r:id="rId14"/>
    <p:sldId id="272" r:id="rId15"/>
    <p:sldId id="275" r:id="rId16"/>
    <p:sldId id="274" r:id="rId17"/>
    <p:sldId id="273" r:id="rId18"/>
    <p:sldId id="270" r:id="rId19"/>
    <p:sldId id="269" r:id="rId20"/>
    <p:sldId id="268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99079B-4582-590E-FBE5-BD07CBFB340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D5EF8-7253-608A-71BF-CD4EB8E1CBE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D35228F-3DFE-4F08-89A0-0D4D476323B6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248CCF-947A-1BBA-398E-35B07B6C0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8F693D-F2B8-56BD-CD06-92035EC65F5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04E9C-850B-0EA1-B05F-E579CDAED8D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C68CB-8B2E-4A0C-7675-B5BE40CA8B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6CAE5B8-4CA2-442A-8B9D-B867717B860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339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A962E-9C41-3E54-1C9B-65B618A2A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5AA1B-4216-1A1D-2B54-570745F441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https://kyoiku.sho.jp/89227/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FD3B6-48A5-28AE-5089-68FA4D1C0B4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7C90C3-E713-4E0E-9A2F-A54CD4D03E5E}" type="slidenum">
              <a:t>6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BF9447-7780-EB75-1AF0-726792C48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D2612-9B0B-A1A7-8303-40BEFCED54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https://www.istockphoto.com/photos/circle-child-sitting-in-front-of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F2DB9-8A63-240B-B236-3331E535869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553B6A-3E92-4548-82C4-0E8A2074DB83}" type="slidenum">
              <a:t>15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A5310-87A6-055F-DEAF-B3456B4CC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B162D-3517-0A60-6679-8C7F3BA8EF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C5C0F-E7C3-F975-123C-53F2A7E4A46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04C620-5D99-4B62-A6BD-247C7EE75F4C}" type="slidenum">
              <a:t>16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7E60A7-CAD2-35FC-53E6-272C1F7A7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4D237-1631-7F7E-EF0E-7B66DE7056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credits:</a:t>
            </a:r>
          </a:p>
          <a:p>
            <a:pPr lvl="0"/>
            <a:r>
              <a:rPr lang="hr-HR"/>
              <a:t>https://www.researchgate.net/figure/Posters-made-by-students_fig1_301618954</a:t>
            </a:r>
          </a:p>
          <a:p>
            <a:pPr lvl="0"/>
            <a:r>
              <a:rPr lang="hr-HR"/>
              <a:t>https://www.pinterest.com/pin/667517976003619510/</a:t>
            </a:r>
          </a:p>
          <a:p>
            <a:pPr lvl="0"/>
            <a:r>
              <a:rPr lang="hr-HR"/>
              <a:t>https://www.google.com/url?sa=i&amp;url=https%3A%2F%2Ftwitter.com%2Fcristoreyny%2Fstatus%2F1443927668056023041&amp;psig=AOvVaw1j1KSoQhTwIAD7v__5i3B5&amp;ust=1664351925614000&amp;source=images&amp;cd=vfe&amp;ved=0CA0QjhxqFwoTCNDvpJzAtPoCFQAAAAAdAAAAABAE</a:t>
            </a:r>
          </a:p>
          <a:p>
            <a:pPr lvl="0"/>
            <a:r>
              <a:rPr lang="hr-HR"/>
              <a:t>https://www.pinterest.com/pin/249949848038811163/?nic_v3=1a5agbtmO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7BD10-B431-339F-5F0B-2AAAC84BE0E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121447-626B-4AB2-A3B7-40AD9913704F}" type="slidenum">
              <a:t>17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F7048-8BA0-B7E4-7312-EDF8CF78E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0EAAE-C800-5A85-63F9-A66A6880E1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https://www.canva.cn/en/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7908D-D83A-77B3-DB6F-0AF4143B452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38C773-953B-4114-8778-7CB9E26D8DE7}" type="slidenum">
              <a:t>18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B0A9E-06ED-3A4E-ADDD-3DF1668BD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53437-3829-B0EB-6AB9-0E5AC53C10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credits: https://www.behance.net/gallery/2811141/Poster-Series-Animal-Awareness</a:t>
            </a:r>
          </a:p>
          <a:p>
            <a:pPr lvl="0"/>
            <a:r>
              <a:rPr lang="hr-HR"/>
              <a:t>                       https://www.hsph.harvard.edu/nutritionsource/kids-healthy-eating-plate/</a:t>
            </a:r>
          </a:p>
          <a:p>
            <a:pPr lvl="0"/>
            <a:r>
              <a:rPr lang="hr-HR"/>
              <a:t>                       https://www.canva.com/p/templates/EAFAXpV4rys-green-modern-illustrative-save-earth-poster/</a:t>
            </a:r>
          </a:p>
          <a:p>
            <a:pPr lvl="0"/>
            <a:r>
              <a:rPr lang="hr-HR"/>
              <a:t>                     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2D39-9D2A-7203-3304-F9051FCDB1C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81BB3C-A0AF-4585-BA3F-FE652602AAC6}" type="slidenum">
              <a:t>19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76E51-4F51-548F-2B41-8C6013A80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A336E-B7CA-C32D-4DD0-FF926837FB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https://www.teacherspayteachers.com/Browse/Search:positive%20peer%20feedback/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E7F1-681B-4EA3-1057-EC01958D934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FE2394-EBF0-4759-85FF-A12DE5D4540C}" type="slidenum">
              <a:t>20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B0EE0-8CC5-5F20-9001-AD51B640E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E7E97-4F19-A473-F8BC-2E680C61DE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https://www.vecteezy.com/vector-art/1220888-the-world-belongs-to-those-who-read-quote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58090-1966-510F-02A1-594797B19E3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6518B89-4BE0-4538-A957-A65A13D4A4F4}" type="slidenum">
              <a:t>21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E9B9B-9ABC-FAE6-5924-1D05AA0E6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57BCD-FB9B-D5DF-487A-9F0C6B305C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109CA-8E6B-F154-F13D-D4CB28D2FF3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2F9371-27B3-48E6-AB0A-4C456B5C4D55}" type="slidenum">
              <a:t>7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DF020-2047-78EC-D44D-C0AA40EAC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B5519-1099-10B6-7C8F-A780BBBE08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credits: https://www.istockphoto.com/illustrations/drawing-of-a-traffic-jam</a:t>
            </a:r>
          </a:p>
          <a:p>
            <a:pPr lvl="0"/>
            <a:r>
              <a:rPr lang="hr-HR"/>
              <a:t>                         https://www.alamy.com/traffic-jam-street-road-graphic-black-white-city-landscape-sketch-illustration-vector-image368252908.html</a:t>
            </a:r>
          </a:p>
          <a:p>
            <a:pPr lvl="0"/>
            <a:r>
              <a:rPr lang="hr-HR"/>
              <a:t>                         https://www.vectorstock.com/royalty-free-vector/city-street-traffic-jam-linear-perspective-sketch-vector-19256282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B9E33-98A0-A325-70FE-9ACBAF1FA17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EF3989-85FD-445C-9088-EE5CDE10D4DD}" type="slidenum">
              <a:t>8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1394B-8138-A0B7-2BED-FE271A196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B3BBB-1E06-18C8-171B-1ABBA0536F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1C3E7-BC3B-A348-C8B5-8E766EAFA6A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672587-B0A8-40EB-824C-1AD95794DA03}" type="slidenum">
              <a:t>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01D38-114E-974B-E365-B6A66F68D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3A43F-315C-EA23-1490-E82E17BFA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0E501-21EA-6AF6-C5FE-8A879EF223D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CB9C67-FECD-4B4D-BD7D-606868CD1339}" type="slidenum">
              <a:t>10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987C8-7EF1-C1D6-A055-7180E8EA3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491C4-47C4-2A57-9445-D4FB37A603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C137D-CD3E-3AC7-05F2-39D87FEDEE5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767DC8-A8A0-4CBF-BBDB-5746D3A6032E}" type="slidenum">
              <a:t>11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F5C17-8736-7470-AF95-276DDEC8E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DBC70-0814-FD72-C2CA-C2C750855F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https://www.schooloutfitters.com/blog/3-questions-to-ask-when-planning-your-21st-century-learning-environment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2E25-73BA-C4DB-A037-25A7BAF032F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F0C620-4553-4AAA-AF55-66246B249444}" type="slidenum">
              <a:t>12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F2B16-0345-DF86-D205-D352D0E1F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03D19-02FA-2F17-9D8B-EF6DEE443F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https://www.freepik.com/premium-photo/portrait-happy-middle-eastern-family-using-laptop-together-home-arabic-parents-their-cute-little-daughter-relaxing-with-computer-couch-living-room-watching-movies-enjoying-weekend_22279835.htm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738AB-CAC6-87AE-A1DF-37BF577495E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2B6C7DD-DCFF-47B5-B3F8-9E614EF58E1A}" type="slidenum">
              <a:t>13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747C9-28B0-F293-52EE-C5A8186ED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066B8-BC93-3F91-F000-951ED52C74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credits:</a:t>
            </a:r>
          </a:p>
          <a:p>
            <a:pPr lvl="0"/>
            <a:r>
              <a:rPr lang="hr-HR"/>
              <a:t>https://shop.mica.edu/uhu-glue-stick-jumbo-141-oz.html</a:t>
            </a:r>
          </a:p>
          <a:p>
            <a:pPr lvl="0"/>
            <a:r>
              <a:rPr lang="hr-HR"/>
              <a:t>https://dmm-unik.hr/kategorija/vrtici-i-skole/papir-i-papirnati-proizvodi/paus-papir</a:t>
            </a:r>
          </a:p>
          <a:p>
            <a:pPr lvl="0"/>
            <a:r>
              <a:rPr lang="hr-HR"/>
              <a:t>http://www.efos.unios.hr/oglasavanje/wp-content/uploads/sites/234/2013/04/Ogla%C5%A1avanje_analiza-masovnih-medija_strategije.pdf</a:t>
            </a:r>
          </a:p>
          <a:p>
            <a:pPr lvl="0"/>
            <a:r>
              <a:rPr lang="hr-HR"/>
              <a:t>https://allegro.pl/artykul/pisaki-dla-dziecka-jak-dobrac-wlasciwe-do-wieku-dziecka-56375</a:t>
            </a:r>
          </a:p>
          <a:p>
            <a:pPr lvl="0"/>
            <a:r>
              <a:rPr lang="hr-HR"/>
              <a:t>https://www.amazon.in/ASHOP-Adhesive-Alphabets-Butterflies-Multicolour/dp/B07N1RBKJK</a:t>
            </a:r>
          </a:p>
          <a:p>
            <a:pPr lvl="0"/>
            <a:r>
              <a:rPr lang="hr-HR"/>
              <a:t>https://i5.walmartimages.com/asr/827c911b-4f78-43d7-b4ad-60e0f274b0d6.91132beb8778f15eb069b8adb569b773.jpeg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8FC7-E051-4F7B-34D2-A4A46A3A834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2C8362-3886-4DAB-88AB-2D82A81DEC1B}" type="slidenum">
              <a:t>14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1142-6BF2-8F8A-75FB-7EB14697C12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66780-4A91-2DA8-02D2-A5C002B19A9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0FAD5-42B3-6691-9234-185C30DE06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0D24E3-5046-44B1-A1F1-F65F09775E41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89F9A-84C0-AF21-9FE1-F84B062D61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A0AA2-0C2B-E2AD-F43A-FD5EEB4561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96A750-C985-42B8-BE93-E6B5AC81298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33836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DA66-9D06-EBED-C085-1427A7BD88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8000F-6E8D-521C-4D82-E152D08F37B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9D8E-93D1-79F6-53CE-CFFF0F1B19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0BF384-2AC2-454D-BE67-DB21DDFF439D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7B9D3-B7DB-A258-BB9C-99C42446DA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F6791-D304-8EB3-D9CE-1E343DB32B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23EF51-A837-4866-928C-1B231E29634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490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7AA0C-0413-37F6-39CA-2E173AC2857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FCFE8-E3C2-3B25-3AE9-798DF18308A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2E370-252B-803F-124C-F065E31620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96630-D534-4FD3-B93C-3732D809163C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152ED-2DA1-7571-EC2B-25AF0AAB2E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3DD2-AE6F-01B1-88D6-C1BA545E24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EAC9B-AABB-4435-8D7D-8D51C702E46F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383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4162-9862-2B1E-977A-F9C5F98F19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210E5-AC7E-5F32-FF8C-6CC7957F400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3E29B-F5ED-16C1-AF2C-DA09B4D8CA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EB9435-D4B0-4433-B5EB-FD4B4ADBB2A4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1915F-FAC9-9ED2-6709-4FAAAB9D04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F165-5E69-4DDD-580B-3DE4B8C4C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E8AA9A-8D0A-4645-9377-2FED07D673B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23466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CDB-5047-B7E1-0781-E3611825E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BC13E-BC96-FB63-3D44-942882323F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40528-AAA7-9547-6AFF-61A8AD5D11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CC9889-0B3F-481C-977F-2B23A1C4A141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DC97C-4E43-30E8-D7ED-A69D6A959F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CDAFD-3728-E766-8377-0396B1D8F4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64483E-1708-4053-9380-922E70C0495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82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CB1A-A7B9-5022-9D93-7EA5AC76BA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975D8-1B09-0101-9DF7-8B27F9954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92EE2-8A31-1882-E192-44BC78AE95A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B03-690B-D5EC-8A9D-C38F898CD4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77D94-DC99-4503-92F1-B2E26755B54A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F3E05-BED6-4E77-EA91-5AC7F1B8E7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34028-8483-8F17-D125-B5E628B1D1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EC08A6-33C0-4983-B30C-B2B8A7D72DD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779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D6A7-E50B-60BD-F47F-413C69387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C658A-7FA2-34DB-110A-54B4892B1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73C3D-8F45-714E-52FD-A27044125AD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DCE289-750C-F4DC-3315-DA5F7D87457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E5A90-B008-36B9-F601-DFDF9317E18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47024-6F63-FED8-8B0F-5CEA473A52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823562-BC35-4F31-B0D2-25C5CBE21846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3CAD5-E2A9-70D4-41DC-FBBCCD961B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2A577-9943-BA07-D913-4C85852922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C408C9-F863-4C30-B7FD-BC6FBC592F9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97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ECC5-6849-CBAE-8227-52B591ED65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777D8-9D47-5535-29FD-6C0611E455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A45C68-A984-41B3-B3D4-DF89C86632DD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ABE2F-D033-2F03-936C-3606E247BA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291BB-D175-34D6-6F8E-4FECC98E29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5CC95E-ADFD-455B-9BAC-11DC78A1AD8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40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DF015-98CB-6E5F-25EF-27070D45BF6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9CA55C-6621-4475-B220-FF38C537AB07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B6D83-37A2-A41D-7973-CFBF58A3AB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5B4C1-67C2-20A1-2B74-37A619784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96C274-BBD1-4B92-8895-494378FD124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753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EF69-468F-855F-B83E-3B63B3CEA8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89C64-E7C0-E737-9EF8-DC8A917D42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AFCD9-EA19-21EF-9420-EF4E4590878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6399-963A-3D0B-46DD-CEACFFF00F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AA4F25-6293-477C-A72C-1FA044F5C8DE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E9A0-74C7-DF38-B1C3-9F419F09B3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4CC07-2A9A-0210-C8AC-71B099A382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61F3EA-3959-4AC1-9DBE-A62BEDDC1BD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643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BF9A-24D1-F1F8-3FEC-5E086A4126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B0624-263E-6A64-7C0F-5A00269084A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FB07F-4B39-A67E-AC96-B50EC14B4D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99E6A-35C9-7E19-EA3E-FEACEFD0BF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DA7BF0-F42B-448E-8F6D-BFDE0CFE5CE5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B50CE-32B0-D413-37EA-07474FCB90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533B6-0DB4-5DD0-BEF4-B40979F15F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860FB3-6AEE-43CD-977E-CD551911237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864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21F73-42DC-998F-7457-89D8FE9DC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745FD-D9FE-39C2-EF23-662FF9B604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2748A-CA5C-C406-EA4B-1232E8E8F1F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DE81D7A-AAC8-450C-AF33-1CB783923047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9FF80-C3A9-5F76-5A37-5FC38B9B1A7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90C5C-FF3B-447E-7BAE-E37A43B13B6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3CEB626-D823-4316-8EA0-4E1348573674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fif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jpg"/><Relationship Id="rId7" Type="http://schemas.openxmlformats.org/officeDocument/2006/relationships/hyperlink" Target="https://www.youtube.com/watch?v=dCv1oMXk-X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nva.com/create/posters/" TargetMode="External"/><Relationship Id="rId5" Type="http://schemas.openxmlformats.org/officeDocument/2006/relationships/hyperlink" Target="https://www.tutorialspoint.com/how-to-create-a-new-canva-account" TargetMode="External"/><Relationship Id="rId4" Type="http://schemas.openxmlformats.org/officeDocument/2006/relationships/hyperlink" Target="https://www.canva.com/" TargetMode="External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readingclub.com/user/login?explicit=tru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0BA9BBE-2BE4-CFFE-6418-AEBBA8E9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90" y="1749137"/>
            <a:ext cx="5598221" cy="3705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4CE73AA-EC57-8FA1-31A1-4986383D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78" y="99666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8C25B-127D-3771-7711-18671B47D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1" y="572816"/>
            <a:ext cx="3409953" cy="733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C9DC4B-9AB3-6EA4-A384-C3D8560DC1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533247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                                            </a:t>
            </a:r>
            <a:br>
              <a:rPr lang="hr-HR" sz="3200">
                <a:solidFill>
                  <a:srgbClr val="0070C0"/>
                </a:solidFill>
              </a:rPr>
            </a:br>
            <a:br>
              <a:rPr lang="hr-HR" sz="3200">
                <a:solidFill>
                  <a:srgbClr val="0070C0"/>
                </a:solidFill>
              </a:rPr>
            </a:br>
            <a:r>
              <a:rPr lang="hr-HR" sz="3200">
                <a:solidFill>
                  <a:srgbClr val="0070C0"/>
                </a:solidFill>
              </a:rPr>
              <a:t>                                               reading: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E6EA43-A3CB-BE40-567C-9F2C224D41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4093" y="2171800"/>
            <a:ext cx="4639318" cy="3548411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Do the </a:t>
            </a:r>
            <a:r>
              <a:rPr lang="hr-HR" sz="2000" b="1"/>
              <a:t>warm up </a:t>
            </a:r>
            <a:r>
              <a:rPr lang="hr-HR" sz="2000"/>
              <a:t>activity ( optional)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Read two chapters: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You can </a:t>
            </a:r>
            <a:r>
              <a:rPr lang="hr-HR" sz="2000" b="1"/>
              <a:t>read and listen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Use earphones </a:t>
            </a:r>
            <a:r>
              <a:rPr lang="hr-HR" sz="2000"/>
              <a:t>if necessary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Determine pace and dialect</a:t>
            </a:r>
          </a:p>
          <a:p>
            <a:pPr marL="0" lvl="0" indent="0">
              <a:buNone/>
            </a:pPr>
            <a:endParaRPr lang="hr-HR"/>
          </a:p>
          <a:p>
            <a:pPr lvl="0"/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7CB1B-2B61-A90C-34E7-C754BF09F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070" y="1941892"/>
            <a:ext cx="2511125" cy="3476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1AA03-CEDF-16BA-0962-0521DED33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993" y="2389491"/>
            <a:ext cx="2564965" cy="3476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ADC9BD9-7F32-08F8-4599-4F6D75D13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602" y="2171800"/>
            <a:ext cx="329659" cy="409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40B873A-4F99-766A-2E6E-222028EDA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466" y="2715447"/>
            <a:ext cx="313794" cy="3254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699C8A8-CA5E-CD52-85CC-2B0AEBAC8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50810">
            <a:off x="1404363" y="3147584"/>
            <a:ext cx="472909" cy="385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A2B143E-B48E-3BDC-6BFE-4D87106FAB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881" y="4081909"/>
            <a:ext cx="359432" cy="334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25AEE50-1F2F-364F-3E3D-D09F65311E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0602" y="3606951"/>
            <a:ext cx="341336" cy="38312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FDEE-C2DC-3C3F-75CD-6F699093A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39236" y="234141"/>
            <a:ext cx="10515600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While-reading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15B13-5ACD-C1F2-6878-6D2336D766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59037" y="598072"/>
            <a:ext cx="5614644" cy="4765413"/>
          </a:xfrm>
        </p:spPr>
        <p:txBody>
          <a:bodyPr/>
          <a:lstStyle/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r>
              <a:rPr lang="hr-HR"/>
              <a:t>           </a:t>
            </a:r>
          </a:p>
          <a:p>
            <a:pPr marL="0" lvl="0" indent="0">
              <a:buNone/>
            </a:pPr>
            <a:r>
              <a:rPr lang="hr-HR" sz="2000"/>
              <a:t>          </a:t>
            </a:r>
          </a:p>
          <a:p>
            <a:pPr marL="0" lvl="0" indent="0">
              <a:buNone/>
            </a:pPr>
            <a:r>
              <a:rPr lang="hr-HR" sz="2000"/>
              <a:t> </a:t>
            </a:r>
            <a:r>
              <a:rPr lang="hr-HR" sz="2000" b="1"/>
              <a:t>Find the meaning </a:t>
            </a:r>
            <a:r>
              <a:rPr lang="hr-HR" sz="2000"/>
              <a:t>of any unknown words (dictionary) and add them to your vocabulary.</a:t>
            </a:r>
          </a:p>
          <a:p>
            <a:pPr marL="0" lvl="0" indent="0">
              <a:buNone/>
            </a:pPr>
            <a:endParaRPr lang="hr-HR" sz="2000"/>
          </a:p>
          <a:p>
            <a:pPr marL="0" lvl="0" indent="0">
              <a:buNone/>
            </a:pPr>
            <a:r>
              <a:rPr lang="hr-HR" sz="2000" b="1"/>
              <a:t>Underline</a:t>
            </a:r>
            <a:r>
              <a:rPr lang="hr-HR" sz="2000"/>
              <a:t> the most interesting sentences </a:t>
            </a:r>
          </a:p>
          <a:p>
            <a:pPr marL="0" lvl="0" indent="0">
              <a:buNone/>
            </a:pPr>
            <a:r>
              <a:rPr lang="hr-HR" sz="2000"/>
              <a:t>           </a:t>
            </a:r>
          </a:p>
          <a:p>
            <a:pPr marL="0" lvl="0" indent="0">
              <a:buNone/>
            </a:pPr>
            <a:r>
              <a:rPr lang="hr-HR" sz="2000"/>
              <a:t>After each chapter, </a:t>
            </a:r>
            <a:r>
              <a:rPr lang="hr-HR" sz="2000" b="1"/>
              <a:t>do the exercises </a:t>
            </a:r>
            <a:r>
              <a:rPr lang="hr-HR" sz="2000"/>
              <a:t>(reading comprehension, vocabulary and grammar)</a:t>
            </a:r>
          </a:p>
          <a:p>
            <a:pPr lvl="0"/>
            <a:endParaRPr lang="hr-HR"/>
          </a:p>
          <a:p>
            <a:pPr lvl="0"/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0DEA3-A220-9ADE-08F4-7AF24B57C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67" y="2009650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2B001-A439-5160-49A4-EACFFB014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06" y="2961202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6B327-1288-AF7C-8A0F-2E0684BCE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89" y="3823389"/>
            <a:ext cx="414250" cy="428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0193B-3971-C136-1E66-327F4838B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77" y="1338398"/>
            <a:ext cx="3862361" cy="29133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75F8B-1E7A-1728-7AED-926409003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3114" y="2122697"/>
            <a:ext cx="3445477" cy="3233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6568B-926E-399E-7F0D-500F46798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1983" y="2512798"/>
            <a:ext cx="2918353" cy="34490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2F6B-9EA1-0F74-34F6-3BE8DE1749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420364" y="143697"/>
            <a:ext cx="10515600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After-reading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8FCDB-BD95-99A5-EEE0-ECC50167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82" y="418017"/>
            <a:ext cx="4900717" cy="11391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76CE8-C66A-F970-9477-E6252576F0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36381" y="1394368"/>
            <a:ext cx="4202097" cy="4069272"/>
          </a:xfrm>
        </p:spPr>
        <p:txBody>
          <a:bodyPr/>
          <a:lstStyle/>
          <a:p>
            <a:pPr lvl="0"/>
            <a:r>
              <a:rPr lang="hr-HR" sz="2000"/>
              <a:t>In pairs, small groups or as an entire class </a:t>
            </a:r>
            <a:r>
              <a:rPr lang="hr-HR" sz="2000" b="1"/>
              <a:t>discuss </a:t>
            </a:r>
            <a:r>
              <a:rPr lang="hr-HR" sz="2000"/>
              <a:t>what you have just read.</a:t>
            </a:r>
          </a:p>
          <a:p>
            <a:pPr lvl="0"/>
            <a:r>
              <a:rPr lang="hr-HR" sz="2000"/>
              <a:t>You can use these example questions:</a:t>
            </a:r>
          </a:p>
          <a:p>
            <a:pPr marL="0" lvl="0" indent="0">
              <a:buNone/>
            </a:pPr>
            <a:r>
              <a:rPr lang="hr-HR" sz="2000" b="1" i="1"/>
              <a:t>What is your reader about? </a:t>
            </a:r>
          </a:p>
          <a:p>
            <a:pPr marL="0" lvl="0" indent="0">
              <a:buNone/>
            </a:pPr>
            <a:r>
              <a:rPr lang="hr-HR" sz="2000" b="1" i="1"/>
              <a:t>Do you like it? </a:t>
            </a:r>
          </a:p>
          <a:p>
            <a:pPr marL="0" lvl="0" indent="0">
              <a:buNone/>
            </a:pPr>
            <a:r>
              <a:rPr lang="hr-HR" sz="2000" b="1" i="1"/>
              <a:t>Have you already found the answers to your questions? </a:t>
            </a:r>
          </a:p>
          <a:p>
            <a:pPr marL="0" lvl="0" indent="0">
              <a:buNone/>
            </a:pPr>
            <a:r>
              <a:rPr lang="hr-HR" sz="2000" b="1" i="1"/>
              <a:t>What have you underlined and why? </a:t>
            </a:r>
          </a:p>
          <a:p>
            <a:pPr marL="0" lvl="0" indent="0">
              <a:buNone/>
            </a:pPr>
            <a:r>
              <a:rPr lang="hr-HR" sz="2000" b="1" i="1"/>
              <a:t>Any unknown words? (...)</a:t>
            </a:r>
            <a:endParaRPr lang="en-US" sz="2000" b="1" i="1"/>
          </a:p>
          <a:p>
            <a:pPr lvl="0"/>
            <a:endParaRPr lang="hr-HR"/>
          </a:p>
          <a:p>
            <a:pPr lvl="0"/>
            <a:endParaRPr lang="hr-HR"/>
          </a:p>
          <a:p>
            <a:pPr marL="514350" lvl="0" indent="-514350">
              <a:buAutoNum type="arabicParenR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5917E-A481-334E-84A0-A36E28CD0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824" y="1891692"/>
            <a:ext cx="4600575" cy="38828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897A-4305-67C3-0295-3C2E1AEE36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4754" y="346274"/>
            <a:ext cx="5655591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Finish your reader at home. Anywhere, anytime.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90EC2-509E-06DE-3530-2F48499ACC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54754" y="1750207"/>
            <a:ext cx="4795762" cy="4486393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hr-HR" sz="2000"/>
              <a:t>Your </a:t>
            </a:r>
            <a:r>
              <a:rPr lang="hr-HR" sz="2000" b="1"/>
              <a:t>5 tasks while reading at home</a:t>
            </a:r>
            <a:r>
              <a:rPr lang="hr-HR" sz="2000"/>
              <a:t>: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r>
              <a:rPr lang="hr-HR" sz="2000"/>
              <a:t>Use dictionary to </a:t>
            </a:r>
            <a:r>
              <a:rPr lang="hr-HR" sz="2000" b="1"/>
              <a:t>find all unknown words </a:t>
            </a:r>
            <a:r>
              <a:rPr lang="hr-HR" sz="2000"/>
              <a:t>and </a:t>
            </a:r>
            <a:r>
              <a:rPr lang="hr-HR" sz="2000" b="1"/>
              <a:t>add them to your vocabulary list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r>
              <a:rPr lang="hr-HR" sz="2000" b="1"/>
              <a:t>Underline at least 3</a:t>
            </a:r>
            <a:r>
              <a:rPr lang="hr-HR" sz="2000"/>
              <a:t> </a:t>
            </a:r>
            <a:r>
              <a:rPr lang="hr-HR" sz="2000" b="1"/>
              <a:t>paragraphs</a:t>
            </a:r>
            <a:r>
              <a:rPr lang="hr-HR" sz="2000"/>
              <a:t>, descriptions, characters that you find the most interesting/exciting/important(...)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r>
              <a:rPr lang="hr-HR" sz="2000" b="1"/>
              <a:t>Find, record and save the answers</a:t>
            </a:r>
            <a:r>
              <a:rPr lang="hr-HR" sz="2000"/>
              <a:t> to the questions recorded at the front page of your reader.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r>
              <a:rPr lang="hr-HR" sz="2000"/>
              <a:t>If you want , do the exercises within your book and/or finish reading with </a:t>
            </a:r>
            <a:r>
              <a:rPr lang="hr-HR" sz="2000" b="1" i="1"/>
              <a:t>speak up </a:t>
            </a:r>
            <a:r>
              <a:rPr lang="hr-HR" sz="2000"/>
              <a:t>and </a:t>
            </a:r>
            <a:r>
              <a:rPr lang="hr-HR" sz="2000" b="1" i="1"/>
              <a:t>wrap up </a:t>
            </a:r>
            <a:r>
              <a:rPr lang="hr-HR" sz="2000"/>
              <a:t>activities.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r>
              <a:rPr lang="hr-HR" sz="2000"/>
              <a:t>The most important task for you is to </a:t>
            </a:r>
            <a:r>
              <a:rPr lang="hr-HR" sz="2000" b="1"/>
              <a:t>ENJOY your reading</a:t>
            </a:r>
            <a:r>
              <a:rPr lang="hr-HR" sz="2000"/>
              <a:t>. </a:t>
            </a:r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hr-HR" sz="2200"/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hr-HR" sz="2200" b="1"/>
          </a:p>
          <a:p>
            <a:pPr marL="514350" lvl="0" indent="-514350">
              <a:lnSpc>
                <a:spcPct val="70000"/>
              </a:lnSpc>
              <a:buAutoNum type="arabicParenR"/>
            </a:pPr>
            <a:endParaRPr lang="en-US" sz="22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A2D0D-09C3-7025-6DF3-D5838A976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9417" y="597386"/>
            <a:ext cx="3119868" cy="20045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8C77B-EA35-96BE-3908-0CFC5265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598" y="2557284"/>
            <a:ext cx="4139013" cy="40465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2B73A-E5AF-4C14-BB0B-4ED75A554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438" y="2166204"/>
            <a:ext cx="4139013" cy="40465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BEE86-6BF2-B66A-A9B7-136DE1C72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987" y="2030544"/>
            <a:ext cx="3692594" cy="34795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F6794-DF3D-8010-BC06-55EAD0B45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3081" y="2418688"/>
            <a:ext cx="3537219" cy="36335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0AD15-7227-AD23-EF38-ACF2A0A2E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065" y="2217099"/>
            <a:ext cx="4294296" cy="41312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196B1-6261-C1D0-C6F6-86162D85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102" y="0"/>
            <a:ext cx="2353894" cy="15685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C09FFB-E69E-CACB-744E-5DC16CCD4C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6530" y="107442"/>
            <a:ext cx="4358935" cy="1767078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Bring for the next time: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7EC92A-5008-8EF8-924B-499CC987E6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17854" y="2009192"/>
            <a:ext cx="3409578" cy="3426778"/>
          </a:xfrm>
        </p:spPr>
        <p:txBody>
          <a:bodyPr/>
          <a:lstStyle/>
          <a:p>
            <a:pPr lvl="0"/>
            <a:r>
              <a:rPr lang="en-US" sz="2000"/>
              <a:t>Posterboard, cardboard or cardstock</a:t>
            </a:r>
            <a:endParaRPr lang="hr-HR" sz="2000"/>
          </a:p>
          <a:p>
            <a:pPr lvl="0"/>
            <a:r>
              <a:rPr lang="hr-HR" sz="2000"/>
              <a:t>Color markers</a:t>
            </a:r>
          </a:p>
          <a:p>
            <a:pPr lvl="0"/>
            <a:r>
              <a:rPr lang="hr-HR" sz="2000"/>
              <a:t>Scissors</a:t>
            </a:r>
          </a:p>
          <a:p>
            <a:pPr lvl="0"/>
            <a:r>
              <a:rPr lang="hr-HR" sz="2000"/>
              <a:t>Glue</a:t>
            </a:r>
          </a:p>
          <a:p>
            <a:pPr lvl="0"/>
            <a:r>
              <a:rPr lang="hr-HR" sz="2000"/>
              <a:t>Photos related to the theme (optional)</a:t>
            </a:r>
          </a:p>
          <a:p>
            <a:pPr lvl="0"/>
            <a:r>
              <a:rPr lang="hr-HR" sz="2000"/>
              <a:t>Decorations(...)</a:t>
            </a:r>
          </a:p>
          <a:p>
            <a:pPr lvl="0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08EFD-752E-EB53-44D7-62ABD1A7E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404" y="1380689"/>
            <a:ext cx="1883279" cy="17795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A8479-8BF8-63C7-6812-09A70EA9C0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87996" y="4239597"/>
            <a:ext cx="2368963" cy="13310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7E4F9-696E-97C5-BB8A-007E03B4C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096" y="1794098"/>
            <a:ext cx="1847243" cy="18594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340C8-564F-8636-1494-5B55B236C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8461" y="1794098"/>
            <a:ext cx="1631362" cy="17783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B5F84-2949-2E52-E332-31630558C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4485" y="3922519"/>
            <a:ext cx="1750161" cy="160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264CF3-D7E6-7169-370C-873A31278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219" y="3922519"/>
            <a:ext cx="2146764" cy="177294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5F36-CA79-E1AB-2D0B-398DF9D2E3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9179" y="237113"/>
            <a:ext cx="4151046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Workshop time!</a:t>
            </a:r>
            <a:br>
              <a:rPr lang="hr-HR" sz="3200">
                <a:solidFill>
                  <a:srgbClr val="0070C0"/>
                </a:solidFill>
              </a:rPr>
            </a:br>
            <a:r>
              <a:rPr lang="hr-HR" sz="3200">
                <a:solidFill>
                  <a:srgbClr val="0070C0"/>
                </a:solidFill>
              </a:rPr>
              <a:t>Introductory discussion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E3A67-D03F-6406-DCF3-2239A1F800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3435" y="1709662"/>
            <a:ext cx="6158237" cy="4820570"/>
          </a:xfrm>
        </p:spPr>
        <p:txBody>
          <a:bodyPr/>
          <a:lstStyle/>
          <a:p>
            <a:pPr lvl="0"/>
            <a:r>
              <a:rPr lang="en-US" sz="2000"/>
              <a:t>In pairs, small groups or as a class discuss what you read at home:</a:t>
            </a:r>
          </a:p>
          <a:p>
            <a:pPr marL="0" lvl="0" indent="0">
              <a:buNone/>
            </a:pPr>
            <a:r>
              <a:rPr lang="en-US" sz="2000"/>
              <a:t>  </a:t>
            </a:r>
            <a:r>
              <a:rPr lang="en-US" sz="2000" i="1"/>
              <a:t>What’s the title of the reader? </a:t>
            </a:r>
          </a:p>
          <a:p>
            <a:pPr marL="0" lvl="0" indent="0">
              <a:buNone/>
            </a:pPr>
            <a:r>
              <a:rPr lang="en-US" sz="2000" i="1"/>
              <a:t>  What is it about? </a:t>
            </a:r>
          </a:p>
          <a:p>
            <a:pPr marL="0" lvl="0" indent="0">
              <a:buNone/>
            </a:pPr>
            <a:r>
              <a:rPr lang="hr-HR" sz="2000" i="1"/>
              <a:t>  </a:t>
            </a:r>
            <a:r>
              <a:rPr lang="en-US" sz="2000" i="1"/>
              <a:t>Did you stick to the schedule? </a:t>
            </a:r>
          </a:p>
          <a:p>
            <a:pPr marL="0" lvl="0" indent="0">
              <a:buNone/>
            </a:pPr>
            <a:r>
              <a:rPr lang="en-US" sz="2000" i="1"/>
              <a:t>  Was it fun? </a:t>
            </a:r>
          </a:p>
          <a:p>
            <a:pPr marL="0" lvl="0" indent="0">
              <a:buNone/>
            </a:pPr>
            <a:r>
              <a:rPr lang="en-US" sz="2000" i="1"/>
              <a:t>  Did you encounter any difficulties?</a:t>
            </a:r>
            <a:endParaRPr lang="hr-HR" sz="2000" i="1"/>
          </a:p>
          <a:p>
            <a:pPr lvl="0"/>
            <a:r>
              <a:rPr lang="hr-HR" sz="2000"/>
              <a:t>Now, </a:t>
            </a:r>
            <a:r>
              <a:rPr lang="hr-HR" sz="2000" b="1"/>
              <a:t>read and comment your favourite, underlined paragraphs</a:t>
            </a:r>
            <a:r>
              <a:rPr lang="hr-HR" sz="2000"/>
              <a:t>, </a:t>
            </a:r>
            <a:r>
              <a:rPr lang="hr-HR" sz="2000" b="1"/>
              <a:t>show your vocabulary list </a:t>
            </a:r>
            <a:r>
              <a:rPr lang="hr-HR" sz="2000"/>
              <a:t>and </a:t>
            </a:r>
            <a:r>
              <a:rPr lang="hr-HR" sz="2000" b="1"/>
              <a:t>play your questions and answers</a:t>
            </a:r>
            <a:r>
              <a:rPr lang="hr-HR" sz="2000"/>
              <a:t>.</a:t>
            </a:r>
          </a:p>
          <a:p>
            <a:pPr lvl="0"/>
            <a:r>
              <a:rPr lang="hr-HR" sz="2000"/>
              <a:t>Would you recommend your book? Why yes/no? Comment in pairs or groups.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0BF8A-9728-70D5-4E32-057D3DC30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93729" y="566306"/>
            <a:ext cx="2989082" cy="19927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ECDC8-87D0-6DE5-21BE-417D323B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141" y="2676284"/>
            <a:ext cx="2289566" cy="30568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EB838-2198-70CC-9DFB-928966BAD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808" y="2873063"/>
            <a:ext cx="2097807" cy="29773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C90796-C62C-514C-4A57-8DA7BE2F4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368" y="2985177"/>
            <a:ext cx="2005516" cy="29767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0079-E7F1-A1E9-CF41-D45AFEDA2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800" y="235686"/>
            <a:ext cx="3346438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Workshop time- Lets make posters!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AA266-547C-9296-62C2-961244C9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347" y="0"/>
            <a:ext cx="1857649" cy="18492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852D45-341D-D75F-AE79-77F164EA11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8519" y="1848743"/>
            <a:ext cx="3967298" cy="4272305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hr-HR" sz="2000" b="1"/>
              <a:t>Decide on the content and structure of your poster </a:t>
            </a:r>
            <a:r>
              <a:rPr lang="hr-HR" sz="2000"/>
              <a:t>(elaborated ideas from the reader+ your own ideas)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Comment your ideas in pairs/groups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Write down your first, draft version </a:t>
            </a:r>
            <a:r>
              <a:rPr lang="hr-HR" sz="2000"/>
              <a:t>and compare in group (check your language, share ideas etc.)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Add more </a:t>
            </a:r>
            <a:r>
              <a:rPr lang="hr-HR" sz="2000"/>
              <a:t>content if necessary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Finish your poster- </a:t>
            </a:r>
            <a:r>
              <a:rPr lang="hr-HR" sz="2000"/>
              <a:t>draw, add pictures and decorate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Show your posters </a:t>
            </a:r>
            <a:r>
              <a:rPr lang="hr-HR" sz="2000"/>
              <a:t>in pairs, </a:t>
            </a:r>
            <a:r>
              <a:rPr lang="hr-HR" sz="2000" b="1"/>
              <a:t>comment on them</a:t>
            </a:r>
            <a:r>
              <a:rPr lang="hr-HR" sz="2000"/>
              <a:t>, </a:t>
            </a:r>
            <a:r>
              <a:rPr lang="hr-HR" sz="2000" b="1"/>
              <a:t>correct/add </a:t>
            </a:r>
            <a:r>
              <a:rPr lang="hr-HR" sz="2000"/>
              <a:t>something if necessary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1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7217B-4583-079B-90FA-F1F160291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439" y="314462"/>
            <a:ext cx="1938939" cy="29445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A941D-DB08-8933-F94D-1585D84E0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37" y="557893"/>
            <a:ext cx="1938930" cy="2581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41A04-0DDC-CC31-811B-75EF3B9F6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738" y="2130094"/>
            <a:ext cx="2085106" cy="2951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3B4AF-AFAD-BA8B-6785-D99D84510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3060" y="2679969"/>
            <a:ext cx="1950890" cy="2682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C22FE-C202-44CA-EFE7-2145EACDB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053" y="3568089"/>
            <a:ext cx="2063352" cy="29754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52BDA-19CC-0477-07A2-06DF3B77B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5149" y="4021723"/>
            <a:ext cx="1938692" cy="26814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EEDB-EEC1-23EE-50C3-91DF73BB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4025" y="273689"/>
            <a:ext cx="4301968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Exhibition Poster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5F6A6-F0B6-9B6E-9587-2DC8E2BE03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18569" y="1332363"/>
            <a:ext cx="4452890" cy="1325559"/>
          </a:xfrm>
        </p:spPr>
        <p:txBody>
          <a:bodyPr/>
          <a:lstStyle/>
          <a:p>
            <a:pPr lvl="0"/>
            <a:r>
              <a:rPr lang="hr-HR" sz="2000" b="1"/>
              <a:t>Display the posters </a:t>
            </a:r>
            <a:r>
              <a:rPr lang="hr-HR" sz="2000"/>
              <a:t>around the classroom, walk and comment on them.</a:t>
            </a:r>
          </a:p>
          <a:p>
            <a:pPr lvl="0"/>
            <a:r>
              <a:rPr lang="hr-HR" sz="2000"/>
              <a:t>Choose the most interesting one. 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FE04-6305-67F8-A657-4C1C67210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220" y="420532"/>
            <a:ext cx="4548691" cy="23574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2D194-9838-7D77-EE71-55894196B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690" y="3006126"/>
            <a:ext cx="2358676" cy="28846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0A75C-D754-6974-D1CD-124B1528F1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4894" y="3300499"/>
            <a:ext cx="3120563" cy="22251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905BC-B0EF-5F4B-809A-55957C7D04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2360" y="3217563"/>
            <a:ext cx="3282412" cy="24618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94AD-0CBE-B16B-11EB-C18208D7E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893" y="393402"/>
            <a:ext cx="4636547" cy="1325559"/>
          </a:xfrm>
        </p:spPr>
        <p:txBody>
          <a:bodyPr/>
          <a:lstStyle/>
          <a:p>
            <a:pPr lvl="0"/>
            <a:r>
              <a:rPr lang="hr-HR" sz="2900">
                <a:solidFill>
                  <a:srgbClr val="0070C0"/>
                </a:solidFill>
              </a:rPr>
              <a:t>Extra idea! Make your posters on your PC, in Canva. </a:t>
            </a:r>
            <a:endParaRPr lang="en-US" sz="29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A2F85-87F1-9DA8-4CE8-67EC54CC62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5274" y="1718971"/>
            <a:ext cx="5057775" cy="435133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hr-HR" sz="2000" b="1"/>
              <a:t>Register</a:t>
            </a:r>
            <a:r>
              <a:rPr lang="hr-HR" sz="2000"/>
              <a:t> to free-to-use online graphic design tool: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/>
              <a:t>    </a:t>
            </a:r>
            <a:r>
              <a:rPr lang="hr-HR" sz="2000">
                <a:hlinkClick r:id="rId4"/>
              </a:rPr>
              <a:t>https://www.canva.com/</a:t>
            </a:r>
            <a:endParaRPr lang="hr-HR" sz="2000"/>
          </a:p>
          <a:p>
            <a:pPr lvl="0">
              <a:lnSpc>
                <a:spcPct val="70000"/>
              </a:lnSpc>
            </a:pPr>
            <a:r>
              <a:rPr lang="hr-HR" sz="2000"/>
              <a:t>How to register: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/>
              <a:t>    </a:t>
            </a:r>
            <a:r>
              <a:rPr lang="hr-HR" sz="2000">
                <a:hlinkClick r:id="rId5"/>
              </a:rPr>
              <a:t>https://www.tutorialspoint.com/how-to- create-a-new-canva-account</a:t>
            </a:r>
            <a:endParaRPr lang="hr-HR" sz="2000"/>
          </a:p>
          <a:p>
            <a:pPr lvl="0">
              <a:lnSpc>
                <a:spcPct val="70000"/>
              </a:lnSpc>
            </a:pPr>
            <a:r>
              <a:rPr lang="hr-HR" sz="2000" b="1"/>
              <a:t>Decide on the content </a:t>
            </a:r>
            <a:r>
              <a:rPr lang="hr-HR" sz="2000"/>
              <a:t>of your poster</a:t>
            </a:r>
          </a:p>
          <a:p>
            <a:pPr lvl="0">
              <a:lnSpc>
                <a:spcPct val="70000"/>
              </a:lnSpc>
            </a:pPr>
            <a:r>
              <a:rPr lang="hr-HR" sz="2000" b="1"/>
              <a:t>Explore how to </a:t>
            </a:r>
            <a:r>
              <a:rPr lang="hr-HR" sz="2000"/>
              <a:t>make posters in Canva: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>
                <a:hlinkClick r:id="rId6"/>
              </a:rPr>
              <a:t>https://www.canva.com/create/posters/</a:t>
            </a:r>
            <a:endParaRPr lang="hr-HR" sz="2000"/>
          </a:p>
          <a:p>
            <a:pPr marL="0" lvl="0" indent="0">
              <a:lnSpc>
                <a:spcPct val="70000"/>
              </a:lnSpc>
              <a:buNone/>
            </a:pPr>
            <a:r>
              <a:rPr lang="hr-HR" sz="2000">
                <a:hlinkClick r:id="rId7"/>
              </a:rPr>
              <a:t>https://www.youtube.com/watch?v=dCv1oMXk-XM</a:t>
            </a:r>
            <a:endParaRPr lang="hr-HR" sz="2000"/>
          </a:p>
          <a:p>
            <a:pPr lvl="0">
              <a:lnSpc>
                <a:spcPct val="70000"/>
              </a:lnSpc>
            </a:pPr>
            <a:r>
              <a:rPr lang="hr-HR" sz="2000" b="1"/>
              <a:t>Design</a:t>
            </a:r>
            <a:r>
              <a:rPr lang="hr-HR" sz="2000"/>
              <a:t> the posters</a:t>
            </a:r>
          </a:p>
          <a:p>
            <a:pPr lvl="0">
              <a:lnSpc>
                <a:spcPct val="70000"/>
              </a:lnSpc>
            </a:pPr>
            <a:r>
              <a:rPr lang="hr-HR" sz="2000"/>
              <a:t>Display, download, share or print your posters!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E6EBD-2AF5-5807-FEED-D9EC55E43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668" y="650833"/>
            <a:ext cx="4636547" cy="3532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89B0F-76AE-1477-421B-C0CE8F0D1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465" y="2222878"/>
            <a:ext cx="4480944" cy="37188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0AFE-1084-3A45-64BB-3098E95516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Examples of posters made in Canva: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63995FD5-9098-ADF1-25C8-D7B99354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145" y="1848733"/>
            <a:ext cx="2552977" cy="34919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F569F2-DC94-99E9-A918-C09073A63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653" y="1848733"/>
            <a:ext cx="2420590" cy="35854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2CB95BA-2EF6-8115-5814-AB7E8741D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715432" y="1758884"/>
            <a:ext cx="2579952" cy="367529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BECA-3C22-9862-F4A7-3CDC60C97684}"/>
              </a:ext>
            </a:extLst>
          </p:cNvPr>
          <p:cNvSpPr txBox="1"/>
          <p:nvPr/>
        </p:nvSpPr>
        <p:spPr>
          <a:xfrm>
            <a:off x="2507943" y="-674580"/>
            <a:ext cx="7176119" cy="13491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WORKSHOP: </a:t>
            </a:r>
            <a:r>
              <a:rPr lang="hr-HR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Oxford Read and Discover</a:t>
            </a: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7DA126-6B2B-04BF-948E-871EECE8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76" y="1837422"/>
            <a:ext cx="8661452" cy="37741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70C7-FBF1-3891-9E52-7D616E9AB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7488" y="365129"/>
            <a:ext cx="9437019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B0F0"/>
                </a:solidFill>
              </a:rPr>
              <a:t>Comment each other posters, use positive language 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7EC5A56-50D1-6A0A-6F69-A6B45E56C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2329" y="1586996"/>
            <a:ext cx="6147346" cy="393821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06970-F3D5-B9DE-ACF9-CD4CFB750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810" y="1197269"/>
            <a:ext cx="5114385" cy="44634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24C9D2B-E9C3-1795-999F-A0274899F303}"/>
              </a:ext>
            </a:extLst>
          </p:cNvPr>
          <p:cNvSpPr txBox="1"/>
          <p:nvPr/>
        </p:nvSpPr>
        <p:spPr>
          <a:xfrm>
            <a:off x="4405542" y="665161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get started!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7C68-BBC8-0EF3-FD50-D4BCA27CC7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0542" y="1663458"/>
            <a:ext cx="5480319" cy="4343400"/>
          </a:xfrm>
        </p:spPr>
        <p:txBody>
          <a:bodyPr/>
          <a:lstStyle/>
          <a:p>
            <a:pPr marL="0" lvl="0" indent="0">
              <a:buNone/>
            </a:pPr>
            <a:endParaRPr lang="hr-HR" sz="2000" b="1"/>
          </a:p>
          <a:p>
            <a:pPr marL="0" lvl="0" indent="0">
              <a:buNone/>
            </a:pPr>
            <a:r>
              <a:rPr lang="hr-HR" sz="2000" b="1"/>
              <a:t>Step 1:</a:t>
            </a:r>
          </a:p>
          <a:p>
            <a:pPr marL="0" lvl="0" indent="0">
              <a:buNone/>
            </a:pPr>
            <a:r>
              <a:rPr lang="en-US" sz="2000" b="1"/>
              <a:t>Click </a:t>
            </a:r>
            <a:r>
              <a:rPr lang="en-US" sz="2000" b="1">
                <a:hlinkClick r:id="rId3"/>
              </a:rPr>
              <a:t>here</a:t>
            </a:r>
            <a:r>
              <a:rPr lang="en-US" sz="2000" b="1"/>
              <a:t> and log in to</a:t>
            </a:r>
            <a:r>
              <a:rPr lang="en-US" sz="2000" b="1" i="1"/>
              <a:t> Oxford Reading Club </a:t>
            </a:r>
            <a:r>
              <a:rPr lang="en-US" sz="2000"/>
              <a:t>by using your </a:t>
            </a:r>
            <a:r>
              <a:rPr lang="en-US" sz="2000" b="1" u="sng"/>
              <a:t>ID</a:t>
            </a:r>
            <a:r>
              <a:rPr lang="en-US" sz="2000"/>
              <a:t> and </a:t>
            </a:r>
            <a:r>
              <a:rPr lang="en-US" sz="2000" b="1" u="sng"/>
              <a:t>password</a:t>
            </a:r>
            <a:r>
              <a:rPr lang="en-US" sz="2000" b="1"/>
              <a:t> </a:t>
            </a:r>
            <a:r>
              <a:rPr lang="en-US" sz="2000"/>
              <a:t>:</a:t>
            </a:r>
            <a:br>
              <a:rPr lang="hr-HR" sz="2000"/>
            </a:br>
            <a:br>
              <a:rPr lang="hr-HR" b="1"/>
            </a:br>
            <a:br>
              <a:rPr lang="hr-HR" b="1"/>
            </a:br>
            <a:br>
              <a:rPr lang="hr-HR"/>
            </a:br>
            <a:endParaRPr lang="hr-HR"/>
          </a:p>
          <a:p>
            <a:pPr marL="0" lvl="0" indent="0">
              <a:buNone/>
            </a:pPr>
            <a:endParaRPr lang="hr-HR" sz="2000" b="1" i="1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8C356DC-637F-C067-FE26-FCDA1D60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9" y="3280272"/>
            <a:ext cx="4634929" cy="2593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EFB9072A-458E-BE30-D3A3-F9033839D78A}"/>
              </a:ext>
            </a:extLst>
          </p:cNvPr>
          <p:cNvSpPr txBox="1"/>
          <p:nvPr/>
        </p:nvSpPr>
        <p:spPr>
          <a:xfrm>
            <a:off x="6322627" y="2125312"/>
            <a:ext cx="4893557" cy="39936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2: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 the collection</a:t>
            </a:r>
            <a:r>
              <a:rPr lang="en-US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Oxford Read and Discover!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BF1D671-0675-83EE-5A79-E36A355D3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375" y="3280272"/>
            <a:ext cx="4210053" cy="2593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D629-9BBF-3981-2CA8-8FC8EF2AC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5141" y="365129"/>
            <a:ext cx="6321722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What can we discover by reading?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042A337-4B67-2B33-9642-D01B3DD2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819" y="934178"/>
            <a:ext cx="685214" cy="627205"/>
          </a:xfrm>
          <a:prstGeom prst="rect">
            <a:avLst/>
          </a:prstGeom>
          <a:solidFill>
            <a:srgbClr val="0070C0"/>
          </a:solidFill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50D834-C44D-68F2-9FFD-17E7A149774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9300" y="1690689"/>
            <a:ext cx="9674278" cy="4351336"/>
          </a:xfrm>
        </p:spPr>
        <p:txBody>
          <a:bodyPr/>
          <a:lstStyle/>
          <a:p>
            <a:pPr lvl="0"/>
            <a:r>
              <a:rPr lang="hr-HR" sz="2000"/>
              <a:t>Quickly </a:t>
            </a:r>
            <a:r>
              <a:rPr lang="hr-HR" sz="2000" b="1"/>
              <a:t>skim and scan the books </a:t>
            </a:r>
            <a:r>
              <a:rPr lang="hr-HR" sz="2000"/>
              <a:t>within </a:t>
            </a:r>
            <a:r>
              <a:rPr lang="hr-HR" sz="2000" i="1" u="sng"/>
              <a:t>Oxford Read and Discover </a:t>
            </a:r>
            <a:r>
              <a:rPr lang="hr-HR" sz="2000"/>
              <a:t>collection and write the titles in the correct column:</a:t>
            </a:r>
          </a:p>
          <a:p>
            <a:pPr marL="0" lvl="0" indent="0">
              <a:buNone/>
            </a:pPr>
            <a:endParaRPr lang="hr-HR" sz="2400"/>
          </a:p>
          <a:p>
            <a:pPr marL="0" lvl="0" indent="0">
              <a:buNone/>
            </a:pPr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000" b="1"/>
          </a:p>
          <a:p>
            <a:pPr lvl="0"/>
            <a:r>
              <a:rPr lang="hr-HR" sz="2000" b="1"/>
              <a:t>Compare</a:t>
            </a:r>
            <a:r>
              <a:rPr lang="hr-HR" sz="2000"/>
              <a:t> your answers with your classmates.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AC97F87-C255-74D6-ACDF-68DC9B346A29}"/>
              </a:ext>
            </a:extLst>
          </p:cNvPr>
          <p:cNvGraphicFramePr>
            <a:graphicFrameLocks noGrp="1"/>
          </p:cNvGraphicFramePr>
          <p:nvPr/>
        </p:nvGraphicFramePr>
        <p:xfrm>
          <a:off x="2121270" y="2663299"/>
          <a:ext cx="7949463" cy="25646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259153">
                  <a:extLst>
                    <a:ext uri="{9D8B030D-6E8A-4147-A177-3AD203B41FA5}">
                      <a16:colId xmlns:a16="http://schemas.microsoft.com/office/drawing/2014/main" val="1631168837"/>
                    </a:ext>
                  </a:extLst>
                </a:gridCol>
                <a:gridCol w="2845155">
                  <a:extLst>
                    <a:ext uri="{9D8B030D-6E8A-4147-A177-3AD203B41FA5}">
                      <a16:colId xmlns:a16="http://schemas.microsoft.com/office/drawing/2014/main" val="907275173"/>
                    </a:ext>
                  </a:extLst>
                </a:gridCol>
                <a:gridCol w="2845155">
                  <a:extLst>
                    <a:ext uri="{9D8B030D-6E8A-4147-A177-3AD203B41FA5}">
                      <a16:colId xmlns:a16="http://schemas.microsoft.com/office/drawing/2014/main" val="3168388931"/>
                    </a:ext>
                  </a:extLst>
                </a:gridCol>
              </a:tblGrid>
              <a:tr h="2564681"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Science and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The natural world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/>
                        <a:t>The world of arts and social sciences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239783"/>
                  </a:ext>
                </a:extLst>
              </a:tr>
            </a:tbl>
          </a:graphicData>
        </a:graphic>
      </p:graphicFrame>
      <p:pic>
        <p:nvPicPr>
          <p:cNvPr id="6" name="Picture 7">
            <a:extLst>
              <a:ext uri="{FF2B5EF4-FFF2-40B4-BE49-F238E27FC236}">
                <a16:creationId xmlns:a16="http://schemas.microsoft.com/office/drawing/2014/main" id="{78E9B5A5-DBEE-D728-1A87-F4CDB9D0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823" y="3324447"/>
            <a:ext cx="1186690" cy="17362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55C27BF-5A03-D829-050B-43B3EA025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753" y="3278992"/>
            <a:ext cx="1275560" cy="18883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F0B93CC-C771-C51E-69CA-DB5D06A97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984" y="3324447"/>
            <a:ext cx="1217880" cy="17816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555-EFBB-CCF3-8E2D-D77DF63975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4734" y="390613"/>
            <a:ext cx="3042528" cy="1300066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Listen and guess!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16D7CEA-ECBB-CFA6-12A5-17DE2338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62" y="861127"/>
            <a:ext cx="570073" cy="3590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C03F32-F6A5-F73A-6B04-5E30AC05C1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26716" y="1510597"/>
            <a:ext cx="9665061" cy="4486275"/>
          </a:xfrm>
        </p:spPr>
        <p:txBody>
          <a:bodyPr/>
          <a:lstStyle/>
          <a:p>
            <a:pPr lvl="0"/>
            <a:r>
              <a:rPr lang="hr-HR" sz="2000"/>
              <a:t>What are these books about? Our world, science, technology or something else?</a:t>
            </a:r>
          </a:p>
          <a:p>
            <a:pPr lvl="0"/>
            <a:r>
              <a:rPr lang="hr-HR" sz="2000" b="1"/>
              <a:t>Listen carefully and guess the topic? </a:t>
            </a:r>
            <a:r>
              <a:rPr lang="hr-HR" sz="2000"/>
              <a:t>Any key words to help you decide? Write them down.</a:t>
            </a:r>
          </a:p>
          <a:p>
            <a:pPr marL="0" lvl="0" indent="0">
              <a:buNone/>
            </a:pP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6905D65-978B-4D48-147B-D10F0782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56" y="3607426"/>
            <a:ext cx="1726688" cy="22785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908E894-8472-C09C-53BE-72A4852D6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18" y="2756952"/>
            <a:ext cx="1699430" cy="23632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775ECD9-2F7F-A8C3-7B13-98FF3BFB5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789" y="2742386"/>
            <a:ext cx="1726688" cy="24868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1B10FFE-2E8F-1AAB-D079-631335C61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838" y="3243715"/>
            <a:ext cx="1662461" cy="25889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731020F-7559-58AD-2097-3E423FA0B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796" y="2756952"/>
            <a:ext cx="1790696" cy="2514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C013379-45C9-F9B3-C734-3302CDF9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061" y="3652223"/>
            <a:ext cx="1662461" cy="2384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380D-A219-7911-5AB9-1B0BA883F6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4832" y="391006"/>
            <a:ext cx="7762332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Discuss these questions in pairs/groups: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92EBB-DADC-4DC4-33C0-79311EE085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0739" y="1716566"/>
            <a:ext cx="6207093" cy="435133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hr-HR" sz="2000" b="1"/>
              <a:t>Which books </a:t>
            </a:r>
            <a:r>
              <a:rPr lang="hr-HR" sz="2000"/>
              <a:t>you like best? Those about science and technology, our world (animals and plants) or about arts and music?</a:t>
            </a:r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r>
              <a:rPr lang="hr-HR" sz="2200" b="1"/>
              <a:t>What can you discover </a:t>
            </a:r>
            <a:r>
              <a:rPr lang="hr-HR" sz="2200"/>
              <a:t>by reading them? What do you find most fascinating and why? What is not that interesting to you?</a:t>
            </a:r>
          </a:p>
          <a:p>
            <a:pPr marL="0" lvl="0" indent="0">
              <a:lnSpc>
                <a:spcPct val="80000"/>
              </a:lnSpc>
              <a:buNone/>
            </a:pPr>
            <a:endParaRPr lang="hr-HR"/>
          </a:p>
          <a:p>
            <a:pPr marL="0" lvl="0" indent="0">
              <a:lnSpc>
                <a:spcPct val="80000"/>
              </a:lnSpc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8E733-AAA7-AC1F-896B-47E6EDEED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33" y="2739606"/>
            <a:ext cx="1248594" cy="1799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3D3BC-9691-02D6-4A55-2DA77B13A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222" y="2739606"/>
            <a:ext cx="1334575" cy="1799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D4715-2073-62E3-F41D-A534E9930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857" y="2739606"/>
            <a:ext cx="1334575" cy="1799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9F14D-2117-27C1-4146-9C8FB7BED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539" y="2739606"/>
            <a:ext cx="1414403" cy="17968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E4EB37-6E67-5638-1D01-9403300934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5891" y="2537926"/>
            <a:ext cx="4045141" cy="24893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E731-EA23-C65B-42F5-8498831638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131" y="365129"/>
            <a:ext cx="6243733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Read your way to better English! 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B28C6-384B-35AB-C450-B2BD9C85B5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47779" y="1546314"/>
            <a:ext cx="9496428" cy="4351336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hr-HR" sz="2000"/>
              <a:t>Choose a reader from </a:t>
            </a:r>
            <a:r>
              <a:rPr lang="hr-HR" sz="2000" i="1"/>
              <a:t>Oxford Read and Discover </a:t>
            </a:r>
            <a:r>
              <a:rPr lang="hr-HR" sz="2000"/>
              <a:t>collection that you will read.</a:t>
            </a:r>
          </a:p>
          <a:p>
            <a:pPr lvl="0">
              <a:lnSpc>
                <a:spcPct val="150000"/>
              </a:lnSpc>
            </a:pPr>
            <a:r>
              <a:rPr lang="hr-HR" sz="2000"/>
              <a:t>Which one did you choose? Why? Compare with others?</a:t>
            </a:r>
          </a:p>
          <a:p>
            <a:pPr lvl="0"/>
            <a:endParaRPr lang="hr-HR"/>
          </a:p>
          <a:p>
            <a:pPr lvl="0"/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3F122-C4A1-F9F2-107D-B81E889C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849" y="2987372"/>
            <a:ext cx="8038307" cy="27670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91DF-4459-440D-E709-7676090239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8201" y="365129"/>
            <a:ext cx="7528556" cy="1268364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Listen and draw so you can guess the reader!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7D99674-8ADD-244F-114C-CC52B1D79E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3107" y="1633493"/>
            <a:ext cx="4248704" cy="3798024"/>
          </a:xfrm>
        </p:spPr>
        <p:txBody>
          <a:bodyPr/>
          <a:lstStyle/>
          <a:p>
            <a:pPr lvl="0"/>
            <a:r>
              <a:rPr lang="en-US" sz="2000" b="1"/>
              <a:t>Describe the front-page photo </a:t>
            </a:r>
            <a:r>
              <a:rPr lang="en-US" sz="2000"/>
              <a:t>of your reader as detailed as possible so that </a:t>
            </a:r>
            <a:r>
              <a:rPr lang="en-US" sz="2000" b="1"/>
              <a:t>your c</a:t>
            </a:r>
            <a:r>
              <a:rPr lang="hr-HR" sz="2000" b="1"/>
              <a:t>lassmate</a:t>
            </a:r>
            <a:r>
              <a:rPr lang="en-US" sz="2000" b="1"/>
              <a:t> can draw it</a:t>
            </a:r>
            <a:r>
              <a:rPr lang="en-US" sz="2000"/>
              <a:t>.</a:t>
            </a:r>
          </a:p>
          <a:p>
            <a:pPr lvl="0"/>
            <a:r>
              <a:rPr lang="en-US" sz="2000"/>
              <a:t>Now look at your</a:t>
            </a:r>
            <a:r>
              <a:rPr lang="hr-HR" sz="2000"/>
              <a:t> classmates’</a:t>
            </a:r>
            <a:r>
              <a:rPr lang="en-US" sz="2000"/>
              <a:t> photos. </a:t>
            </a:r>
            <a:endParaRPr lang="hr-HR" sz="2000"/>
          </a:p>
          <a:p>
            <a:pPr lvl="0"/>
            <a:r>
              <a:rPr lang="en-US" sz="2000" b="1"/>
              <a:t>Whose picture is most like the original? </a:t>
            </a:r>
            <a:endParaRPr lang="hr-HR" sz="2000" b="1"/>
          </a:p>
          <a:p>
            <a:pPr lvl="0"/>
            <a:r>
              <a:rPr lang="en-US" sz="2000"/>
              <a:t>Can they find the reader in Oxford Reading Club?</a:t>
            </a:r>
            <a:r>
              <a:rPr lang="hr-HR" sz="2000"/>
              <a:t> </a:t>
            </a:r>
          </a:p>
          <a:p>
            <a:pPr lvl="0"/>
            <a:r>
              <a:rPr lang="hr-HR" sz="2000"/>
              <a:t>What’s the title?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36686-895F-D590-DA6D-52AA5539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325" y="400991"/>
            <a:ext cx="1974948" cy="2826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16800-D77B-BDB8-5677-22A70D53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192" y="3630926"/>
            <a:ext cx="3124203" cy="22002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B0A68-4041-91FB-C055-5B9B80DB2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145" y="3640052"/>
            <a:ext cx="2302404" cy="22987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98518-6977-7B46-5880-449CED834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8512" y="1341753"/>
            <a:ext cx="3124203" cy="21907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9CAA-F604-D3F8-5361-A97B1CEDA0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Pre-reading activities: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51FEC-D984-7186-A326-64C2CDBB2F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16267" y="1352068"/>
            <a:ext cx="5962646" cy="4574331"/>
          </a:xfrm>
        </p:spPr>
        <p:txBody>
          <a:bodyPr/>
          <a:lstStyle/>
          <a:p>
            <a:pPr marL="0" lvl="0" indent="0">
              <a:buNone/>
            </a:pPr>
            <a:r>
              <a:rPr lang="hr-HR"/>
              <a:t>     </a:t>
            </a:r>
          </a:p>
          <a:p>
            <a:pPr marL="0" lvl="0" indent="0">
              <a:buNone/>
            </a:pPr>
            <a:r>
              <a:rPr lang="hr-HR"/>
              <a:t>      </a:t>
            </a:r>
            <a:r>
              <a:rPr lang="hr-HR" sz="2000"/>
              <a:t>Record </a:t>
            </a:r>
            <a:r>
              <a:rPr lang="hr-HR" sz="2000" b="1"/>
              <a:t>two questions </a:t>
            </a:r>
            <a:r>
              <a:rPr lang="hr-HR" sz="2000"/>
              <a:t>that you believe to find the answers to in the book and </a:t>
            </a:r>
            <a:r>
              <a:rPr lang="hr-HR" sz="2000" b="1"/>
              <a:t>save them </a:t>
            </a:r>
            <a:r>
              <a:rPr lang="hr-HR" sz="2000"/>
              <a:t>to the front page. </a:t>
            </a:r>
          </a:p>
          <a:p>
            <a:pPr marL="0" lvl="0" indent="0">
              <a:buNone/>
            </a:pPr>
            <a:endParaRPr lang="en-US" sz="2000"/>
          </a:p>
          <a:p>
            <a:pPr marL="0" lvl="0" indent="0">
              <a:buNone/>
            </a:pPr>
            <a:r>
              <a:rPr lang="en-US" sz="2000"/>
              <a:t>        </a:t>
            </a:r>
            <a:r>
              <a:rPr lang="en-US" sz="2000" b="1"/>
              <a:t>Write down 5 key words </a:t>
            </a:r>
            <a:r>
              <a:rPr lang="en-US" sz="2000"/>
              <a:t>that will appear in the </a:t>
            </a:r>
            <a:endParaRPr lang="hr-HR" sz="2000"/>
          </a:p>
          <a:p>
            <a:pPr marL="0" lvl="0" indent="0">
              <a:buNone/>
            </a:pPr>
            <a:r>
              <a:rPr lang="en-US" sz="2000"/>
              <a:t>book.</a:t>
            </a:r>
          </a:p>
          <a:p>
            <a:pPr marL="0" lvl="0" indent="0">
              <a:buNone/>
            </a:pPr>
            <a:endParaRPr lang="hr-HR" sz="2000"/>
          </a:p>
          <a:p>
            <a:pPr marL="0" lvl="0" indent="0">
              <a:buNone/>
            </a:pPr>
            <a:r>
              <a:rPr lang="hr-HR" sz="2000"/>
              <a:t>        </a:t>
            </a:r>
            <a:r>
              <a:rPr lang="en-US" sz="2000"/>
              <a:t>In pairs or in small groups, </a:t>
            </a:r>
            <a:r>
              <a:rPr lang="en-US" sz="2000" b="1"/>
              <a:t>play the questions,</a:t>
            </a:r>
            <a:r>
              <a:rPr lang="en-US" sz="2000"/>
              <a:t> </a:t>
            </a:r>
            <a:r>
              <a:rPr lang="en-US" sz="2000" b="1"/>
              <a:t>read the words and comment the possible answers.</a:t>
            </a:r>
          </a:p>
          <a:p>
            <a:pPr lvl="0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90EA3-06E7-D0FF-EB12-A43A1393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79" y="1883490"/>
            <a:ext cx="373660" cy="4074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E6EFA-9C57-554F-BF50-D02D95FEC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351" y="3198680"/>
            <a:ext cx="427097" cy="4074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F0AE2-EB6F-1FB7-ED3F-AEAAA248D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267" y="4313435"/>
            <a:ext cx="470467" cy="385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66CEA-846E-E287-B70A-D218020C1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247" y="1690689"/>
            <a:ext cx="2814221" cy="37410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Template%202022</Template>
  <TotalTime>228</TotalTime>
  <Words>1330</Words>
  <Application>Microsoft Office PowerPoint</Application>
  <PresentationFormat>Widescreen</PresentationFormat>
  <Paragraphs>161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What can we discover by reading?</vt:lpstr>
      <vt:lpstr>Listen and guess!</vt:lpstr>
      <vt:lpstr>Discuss these questions in pairs/groups:</vt:lpstr>
      <vt:lpstr>Read your way to better English! </vt:lpstr>
      <vt:lpstr>Listen and draw so you can guess the reader!</vt:lpstr>
      <vt:lpstr>Pre-reading activities:</vt:lpstr>
      <vt:lpstr>                                                                                             reading:</vt:lpstr>
      <vt:lpstr>While-reading activities:</vt:lpstr>
      <vt:lpstr>After-reading activities:</vt:lpstr>
      <vt:lpstr>Finish your reader at home. Anywhere, anytime.</vt:lpstr>
      <vt:lpstr>Bring for the next time:</vt:lpstr>
      <vt:lpstr>Workshop time! Introductory discussion</vt:lpstr>
      <vt:lpstr>Workshop time- Lets make posters!</vt:lpstr>
      <vt:lpstr>Exhibition Poster</vt:lpstr>
      <vt:lpstr>Extra idea! Make your posters on your PC, in Canva. </vt:lpstr>
      <vt:lpstr>Examples of posters made in Canva:</vt:lpstr>
      <vt:lpstr>Comment each other posters, use positive language 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CSJ student</dc:creator>
  <cp:lastModifiedBy>Mia Mandić</cp:lastModifiedBy>
  <cp:revision>9</cp:revision>
  <dcterms:created xsi:type="dcterms:W3CDTF">2022-09-26T08:45:46Z</dcterms:created>
  <dcterms:modified xsi:type="dcterms:W3CDTF">2022-10-09T08:16:33Z</dcterms:modified>
</cp:coreProperties>
</file>