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62" r:id="rId5"/>
    <p:sldId id="261" r:id="rId6"/>
    <p:sldId id="264" r:id="rId7"/>
    <p:sldId id="260" r:id="rId8"/>
    <p:sldId id="259" r:id="rId9"/>
    <p:sldId id="265" r:id="rId10"/>
    <p:sldId id="269" r:id="rId11"/>
    <p:sldId id="268" r:id="rId12"/>
    <p:sldId id="267" r:id="rId13"/>
    <p:sldId id="266" r:id="rId14"/>
    <p:sldId id="272" r:id="rId15"/>
    <p:sldId id="271" r:id="rId16"/>
    <p:sldId id="270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808D4-CCB7-4FAA-09C0-254EAE24787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ADBA4-E4A1-41B5-4B18-66F103DA1A7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36AABF5-1943-4F1E-89DF-5CC3B88AF177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21776-1917-14A8-940C-30DB4B45F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DBCCD4-CBA8-0351-194E-A51146EF51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AE2DB-BE4A-26A3-9A31-C9009066D63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9-AD15-1670-81F1-DEE7DADF62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D647678-9BCA-42D6-85D3-3D33D0C81F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0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A4DCB-3597-E662-4BEB-25B177887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5272F-3B38-AEA0-BAA8-9069AC80F9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https://www.dreamstime.com/overhead-shot-high-school-pupils-using-digital-tablets-group-study-around-tables-overhead-shot-high-school-pupils-using-image126999389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380A-E26F-3DE0-99C6-B82429AF6B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B005D0-7EE9-44EA-A63E-AB4F84A0832A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4DECE-17B1-CB2F-7E76-1EDF73842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824E5-CBCC-5D7C-57AB-4940B86E75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https://www.dreamstime.com/photos-images/holding-sketchbook.html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CF483-FBD4-89EE-954D-777AC433054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086CE6-86F4-40D9-927C-FC30BF0D1B27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2F2BB-EA2C-4BCB-1705-FF8563875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9EB82D-9341-20CC-ABF4-FCECA1E7C9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https://www.psychiatryadvisor.com/home/topics/anxiety/group-cognitive-behavioral-therapy-is-effective-treatment-for-adolescent-anxiety/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F966-C7A7-A378-2151-9A60F59997B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DBB013-3769-4FC4-82E9-0C508787EC3D}" type="slidenum">
              <a:t>16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877EF-4A6B-3496-D33A-B18D365D3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4CACC-8313-031E-20EA-E864EE4669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https://www.teacherspayteachers.com/Browse/Search:positive%20peer%20feedback/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1C99-25D3-69E5-E8CB-7FD6353D59C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708AFB-CA69-43E9-90D0-1500621E41A5}" type="slidenum">
              <a:t>17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7886F-E6F5-BAD0-2FBB-495EA3907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4FB5A-9A98-72B1-BB3F-7440EA2BB0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https://www.teacherspayteachers.com/Browse/Search:positive%20peer%20feedback/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0BBE6-55F4-2641-ED11-61111F725CD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A10FBE-0DAC-4D67-B73E-85DDF4FE2616}" type="slidenum">
              <a:t>18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94BB1-6D05-17E3-E35F-276CB63C0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31CA2-3E60-AEF0-A441-0D8F28EF07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https://iristech.co/why-reading-e-books-is-good/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52EA-02B9-B852-5EA9-61E0B9D682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2E39FE-9258-45F2-962C-17318DA49C70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244E5-5630-186C-5DBB-8EEF46007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3C557-F4A4-4024-D775-3F5E644371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Picture credit: https://www.dreamstime.com/overhead-shot-high-school-pupils-using-digital-tablets-group-study-around-tables-overhead-shot-high-school-pupils-using-image126999389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C6C8E-4D75-BDBE-6977-464DDE616C7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4378F6-2053-4CF7-9026-0F5C75821BFB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C1A63-71FB-EBE1-779C-D07CE5028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0A6B-2FD7-D248-8546-B8F8AAB36E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https://www.schooloutfitters.com/blog/3-questions-to-ask-when-planning-your-21st-century-learning-environment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9123-F067-0456-9568-EE365EA60B6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91FA4-DEF2-4609-9915-8F1089D9BB3F}" type="slidenum">
              <a:t>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B6A3B-B2FD-EE8E-951F-03C82C430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25668-B4DE-E104-E961-3E524148B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https://www.inikalteng.com/5-tips-untuk-menjadi-percaya-diri/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FDAE-A2E1-E4BA-22A9-D1301549D1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A2BD4F-BEEC-4ED8-9FC3-B1A6C15AEE7E}" type="slidenum">
              <a:t>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126F6-1E30-8586-7E6F-D2141E97B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9E9DE-B182-6ED8-F1AC-EDA66F91EA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Photos credit: https://www.teacherspayteachers.com/Product/Book-Review-Template-FREE-3095993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4DD8-0E3A-AB4E-903F-44CFFBA28B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58CD76-5A40-4FD4-91BA-6F97EF42DC7C}" type="slidenum">
              <a:t>10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691FB-B129-15E5-ABD9-1331D84EB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3C4E1-2E97-D74F-72E0-4975985B16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Video credit: https://www.youtube.com/watch?v=cfhnW3bd064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E761-5BBB-3FD2-AE29-A56A57DA32F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0100D7-CAF8-48D2-AA49-A410D2D30279}" type="slidenum">
              <a:t>12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244D4-E215-C989-D717-21F0337CE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CE41C-12C2-4D60-0062-ACE341E7BC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https://en.islcollective.com/english-esl-worksheets/vocabulary/advertisingmarketing/create-commercial/117475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29C55-5700-7089-E32F-2B7087C97A6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B56DF8-8A47-45B9-93DF-65E1797E4A19}" type="slidenum">
              <a:t>13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DED42-42EB-B293-01A5-78EBD6A1F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E6963-1CBA-4759-CFDC-253730FC39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Video credit: https://www.youtube.com/watch?v=NxSgYehng1k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A5EB8-CB79-E90A-BA55-C1719FB7E0C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006C46-3797-4CAB-8E25-390EFA31A1F5}" type="slidenum">
              <a:t>14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B7C1-292B-8955-AAC2-EF7C13609D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6720A-85C2-EE3B-FBF2-1E54559527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7689-A9F5-7A21-2FED-710D05517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24263-4D5B-437D-881E-EC49DB22AEBF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FE09E-2A9C-A19B-54BD-5CB5A19DFC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F637-B0BC-30EA-FF62-49FFEC2A7D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4AE59-2B4A-43A9-8670-19B1C4C97FE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7656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C8C2-B28B-7AA6-B441-156856D1EF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F1D23-B731-0429-949F-DBDC24DFECF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2021E-6ADD-1025-79CB-E3E35DC91A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395886-C552-4609-A6FA-8280EDBD22FD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7DFF-E11F-6D6A-8090-5DC375EB61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2C87-5A6F-D6B3-6A71-88C7AF6CD6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165FF-E966-4A4A-8E08-ADA413E1538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BD22E-6F7C-17A4-61DA-8CBE6F1886D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18807-5A36-DB11-CEA0-EBFD06995D5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C7B91-79F0-2B73-C3F5-B2F13592A2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D33D29-2AED-46DA-8C98-FE4AD2A1D293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B49A1-5C95-83F3-490F-70197CEA7C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2F14-D14B-385E-7042-DD48BF3356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CD0E2-819C-4283-8FA1-0554FA413CB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9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A144-A2E4-62E2-4C24-F2E08B2154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87A7-4D34-F9F8-081E-50EA9AFD72F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642BC-E5CE-D02C-B28C-3A8C9FF26A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29F5F-9EAA-46E5-A25D-21F36FC830EB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2B97-7192-62EE-C604-C2318E7C09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345E-ED8F-9663-DBDF-E7DE0A2AE1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ECA4-E706-4FDC-9513-F0F0CB2C279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9518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FCEA-0F31-00C6-5DA2-3A60E9603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C68E9-929F-EA15-A643-50ED0B430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F8F1-5892-E4DB-E799-8235AEE383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D74D2-892E-4221-B79D-C7F2A9222D37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48D0-8349-B4D3-8A42-9B08D8D819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2F635-4E9B-C115-FC7E-0E32BD9683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6B0990-B5A5-44B6-B376-788A826F0E3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71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27E7-D831-DD23-DA8D-8DB30C3C79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B3D1-64F5-8138-843F-042DEAA557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44A3A-8077-D3FD-3080-5B13A8EE5B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32CE2-6BB7-5163-D577-1935A25362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047958-47E9-4EA1-9639-3A29B6B0990B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B54B0-7A59-0BB3-98CF-35C640C2AB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F8FB0-A470-3385-C7B3-92CD162ED5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0209C-2182-42A0-A1D3-76E3967D6F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3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118-31D9-58C9-76C9-2DFF30B60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BDA0-6F42-51C8-A2BA-F8B6D743F8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F150B-2197-51D8-4485-3AA773958C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B12A8-CB65-4802-9F98-EE5525F6387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FB87F-F6CC-FF60-EFE2-C76C13540C8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93C6D-8316-B048-2DD8-9575E657B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272B3-FB13-46C6-A788-F84BB281858C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286A6-B841-5D43-15D4-D3145A47D8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66021-4E97-F477-CA00-01C5FF273D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01DEC-C30F-4F2F-8AC9-928F45BF023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0C70-7C02-470B-CCA9-E79CC86720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BC3B7-1147-D97C-A5BE-7D3FBE2BF0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6DC85B-857D-4825-8760-A241E1B04AA9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2CF0B-79E2-F68F-F88B-761CB2C72F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5701-4FDC-C3BA-0F59-C8F01A927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29116-41FE-46CD-9814-BFB4D5752C7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17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76754-C6A8-3BB9-E425-DD379C9D91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87AB6-F0CA-43AF-9CF6-F83020F4939C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03DA1-393F-6C1D-A75D-6F9FEC81D1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FF50-DABC-9DFA-1D47-64E19C56F6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06C7AE-FF7C-41B4-BA53-578384BFE71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50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04EA-F0BC-B112-175D-4CABEE6A9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3EC3-C58F-EAF8-FE05-7202A44247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A8347-213C-B5B7-5E2D-FF1D746163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C9BFB-3B70-84A6-A297-C728CCEA96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59D282-6457-4564-8AD9-1FF0314DF03E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0E9EE-7619-307B-1A62-74215B901A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446F6-D9E3-9497-7E3A-EBF33042C4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C25BC-0BA7-4C11-8433-F093F8F5B69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97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5739-DC88-D7A2-B432-9706CAE5D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B913-6F1F-86AA-8A4F-51045F92D4B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84A04-CF0C-DE1C-4B21-C26A97D9EA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E2B6A-F615-3D12-9A0C-4507CA9DBB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B88100-9D67-45F1-A801-FC1226F9920F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3AB91-7DC5-DBF4-E7CD-851F8C95D6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7E75A-681D-A757-9A62-5D6EA15C3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D0796-2DCC-4B46-AC7E-F7AAFFD72BE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0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A8F87-F2A1-0E7E-E408-3B1A83CB8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1CD3-0143-84F5-3B28-D1CEED20D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24875-8D71-2663-F1DA-B47F78E241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51995B8-5F09-45A6-9879-FB6ECD831B47}" type="datetime1">
              <a:rPr lang="hr-HR"/>
              <a:pPr lvl="0"/>
              <a:t>9.10.2022.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8B6E8-7C8C-88C2-9030-480A7F1A2EC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C99A-1CB0-56BE-769A-F4DDD4950B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F24F9B2-7FD4-4C80-AF3D-FFC289777ECB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hnW3bd064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SgYehng1k?feature=oembed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2AE5C9A-CE9E-03E5-4E27-B7672F8D0A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72378" y="3602041"/>
            <a:ext cx="5826867" cy="165575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26F9211-FBF5-2A58-1434-840762B7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90" y="1749137"/>
            <a:ext cx="5598221" cy="37057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E636E03-5EEC-1EE0-0874-56665A71E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78" y="996668"/>
            <a:ext cx="5353053" cy="752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EE29-E6F9-FFA0-300A-04ED849EA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23" y="365129"/>
            <a:ext cx="9800950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Book Review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E4373C7-A449-ABE6-D8AA-451A97C9891C}"/>
              </a:ext>
            </a:extLst>
          </p:cNvPr>
          <p:cNvSpPr txBox="1"/>
          <p:nvPr/>
        </p:nvSpPr>
        <p:spPr>
          <a:xfrm>
            <a:off x="1195523" y="1460168"/>
            <a:ext cx="5476899" cy="4247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Write a short review of your book.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You can use the Book Review Templates or include</a:t>
            </a:r>
            <a:r>
              <a:rPr lang="hr-HR" sz="18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the following:</a:t>
            </a: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How would you rate the book? (0- I didn’t like it./ 5-Loved it!)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Would you recommend it to your friends? Why?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What was your favourite part of the book/character?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Is there anything you would change?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93974-94C1-6791-9AF2-E7275BDE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75" y="1805328"/>
            <a:ext cx="2677662" cy="3787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776D-0F95-E0C1-CBC9-EE18DEE0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473" y="2106986"/>
            <a:ext cx="2737971" cy="388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1847-920D-3D60-8B3E-D27333F44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9068" y="365129"/>
            <a:ext cx="9393868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PowerPoint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4763424-B0DC-653C-F564-FFD7ECB56813}"/>
              </a:ext>
            </a:extLst>
          </p:cNvPr>
          <p:cNvSpPr txBox="1"/>
          <p:nvPr/>
        </p:nvSpPr>
        <p:spPr>
          <a:xfrm>
            <a:off x="1165603" y="1949601"/>
            <a:ext cx="5414756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Decide on how you want to organize your presentation. What is the content of your presentation?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Give a few information about the author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Talk about the genre of the book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Give a short summary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Describe the main characters/events/facts from your book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Comment on your favourite part/character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Give your opinion on the book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Add pictures/videos/music (...)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E195053-169E-2CD0-8A37-4FE7EB9FA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5643"/>
          <a:stretch>
            <a:fillRect/>
          </a:stretch>
        </p:blipFill>
        <p:spPr>
          <a:xfrm>
            <a:off x="6848270" y="2519464"/>
            <a:ext cx="4739198" cy="2645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48EC-5942-86CA-8037-FD4A5A15F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8565" y="365129"/>
            <a:ext cx="9134874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PowerPoint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F728993-6495-AE02-1DC0-5A0E938E62AA}"/>
              </a:ext>
            </a:extLst>
          </p:cNvPr>
          <p:cNvSpPr txBox="1"/>
          <p:nvPr/>
        </p:nvSpPr>
        <p:spPr>
          <a:xfrm>
            <a:off x="1528565" y="1851431"/>
            <a:ext cx="4651900" cy="34778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Watch a short video on how to make a PowerPoint Presentation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4) Write your presentation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Decide how to organize your content on the slides (What will you put on each slide?)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Add photos/videos (...)</a:t>
            </a:r>
          </a:p>
        </p:txBody>
      </p:sp>
      <p:pic>
        <p:nvPicPr>
          <p:cNvPr id="5" name="Online Media 4" title="Power Point Tutorial for Kids">
            <a:hlinkClick r:id="" action="ppaction://media"/>
            <a:extLst>
              <a:ext uri="{FF2B5EF4-FFF2-40B4-BE49-F238E27FC236}">
                <a16:creationId xmlns:a16="http://schemas.microsoft.com/office/drawing/2014/main" id="{DCA38818-0050-7EB3-2BD1-2D406547E8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40164" y="2369288"/>
            <a:ext cx="3431357" cy="296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179C-1030-7838-4B1F-A9300826C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7270" y="356250"/>
            <a:ext cx="9637446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Create a comercial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22D5-C5FF-15E9-8C3D-F51971729B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4002" y="1681810"/>
            <a:ext cx="8522994" cy="4358213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hr-HR" sz="2200"/>
          </a:p>
          <a:p>
            <a:pPr lvl="0">
              <a:lnSpc>
                <a:spcPct val="70000"/>
              </a:lnSpc>
            </a:pPr>
            <a:r>
              <a:rPr lang="hr-HR" sz="2200" b="1"/>
              <a:t>You are a selling agent trying to sell out the book:</a:t>
            </a:r>
          </a:p>
          <a:p>
            <a:pPr lvl="0">
              <a:lnSpc>
                <a:spcPct val="70000"/>
              </a:lnSpc>
            </a:pPr>
            <a:endParaRPr lang="hr-HR" sz="2200" b="1"/>
          </a:p>
          <a:p>
            <a:pPr lvl="0">
              <a:lnSpc>
                <a:spcPct val="70000"/>
              </a:lnSpc>
            </a:pPr>
            <a:r>
              <a:rPr lang="hr-HR" sz="2200" i="1"/>
              <a:t>Who is it for?</a:t>
            </a:r>
          </a:p>
          <a:p>
            <a:pPr lvl="0">
              <a:lnSpc>
                <a:spcPct val="70000"/>
              </a:lnSpc>
            </a:pPr>
            <a:r>
              <a:rPr lang="hr-HR" sz="2200" i="1"/>
              <a:t>How much does it cost?</a:t>
            </a:r>
          </a:p>
          <a:p>
            <a:pPr lvl="0">
              <a:lnSpc>
                <a:spcPct val="70000"/>
              </a:lnSpc>
            </a:pPr>
            <a:r>
              <a:rPr lang="hr-HR" sz="2200" i="1"/>
              <a:t>When is it available?</a:t>
            </a:r>
          </a:p>
          <a:p>
            <a:pPr lvl="0">
              <a:lnSpc>
                <a:spcPct val="70000"/>
              </a:lnSpc>
            </a:pPr>
            <a:r>
              <a:rPr lang="hr-HR" sz="2200" i="1"/>
              <a:t>What are 3 reasons people should buy it?</a:t>
            </a:r>
          </a:p>
          <a:p>
            <a:pPr lvl="0">
              <a:lnSpc>
                <a:spcPct val="70000"/>
              </a:lnSpc>
            </a:pPr>
            <a:r>
              <a:rPr lang="hr-HR" sz="2200" i="1"/>
              <a:t>What is your slogan?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2200"/>
          </a:p>
          <a:p>
            <a:pPr lvl="0">
              <a:lnSpc>
                <a:spcPct val="70000"/>
              </a:lnSpc>
            </a:pPr>
            <a:r>
              <a:rPr lang="hr-HR" sz="2200"/>
              <a:t>Write down or record your comercial.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2000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457B662-BD05-2421-871E-74CBC244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129" y="2498104"/>
            <a:ext cx="2791196" cy="25263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92B6-856B-470C-BA35-78CB542E0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4106" y="365129"/>
            <a:ext cx="9903784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Find a song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7C3F9-8078-2EC9-CF08-669E58B6A9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6832" y="1505760"/>
            <a:ext cx="5655591" cy="3963384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hr-HR" sz="3000"/>
          </a:p>
          <a:p>
            <a:pPr lvl="0">
              <a:lnSpc>
                <a:spcPct val="70000"/>
              </a:lnSpc>
            </a:pPr>
            <a:r>
              <a:rPr lang="hr-HR" sz="1900"/>
              <a:t>What song(s) would acommpany different parts of your book if you were making a movie? 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Would it be pop music, hip hop, rock, funk, blues, classic(...)? Why?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Play the song(s) and explain.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Another idea: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Find as many pieces as you can of music inspired by the book you are reading.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For example, Metallica’s song- Some Kind of a Monster was inspired by the secret life of Victor Frankenstein. </a:t>
            </a:r>
          </a:p>
          <a:p>
            <a:pPr lvl="0">
              <a:lnSpc>
                <a:spcPct val="70000"/>
              </a:lnSpc>
            </a:pPr>
            <a:r>
              <a:rPr lang="hr-HR" sz="1900"/>
              <a:t>Present one of pieces of music to your classmates and explain whether you like it or not, and why.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3000" b="1"/>
          </a:p>
          <a:p>
            <a:pPr marL="0" lvl="0" indent="0">
              <a:lnSpc>
                <a:spcPct val="70000"/>
              </a:lnSpc>
              <a:buNone/>
            </a:pPr>
            <a:endParaRPr lang="hr-HR" sz="26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65594-D87D-B60A-F658-C57DAB8A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660" y="2183861"/>
            <a:ext cx="1819271" cy="28765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nline Media 5" title="Some Kind Of Monster">
            <a:hlinkClick r:id="" action="ppaction://media"/>
            <a:extLst>
              <a:ext uri="{FF2B5EF4-FFF2-40B4-BE49-F238E27FC236}">
                <a16:creationId xmlns:a16="http://schemas.microsoft.com/office/drawing/2014/main" id="{A6C3ECF7-DE56-7B81-B9EB-AB303AEE4C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507890" y="2196445"/>
            <a:ext cx="2540000" cy="286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A2D8-A78D-AE68-9DA5-E53C77069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0493" y="365129"/>
            <a:ext cx="9451018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Draw 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4C66-06BD-7810-88ED-E37C5E67FE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2950" y="2007674"/>
            <a:ext cx="4535872" cy="3994949"/>
          </a:xfrm>
        </p:spPr>
        <p:txBody>
          <a:bodyPr/>
          <a:lstStyle/>
          <a:p>
            <a:pPr lvl="0"/>
            <a:r>
              <a:rPr lang="hr-HR" sz="2000"/>
              <a:t>Draw a passage from a novel or a short story.</a:t>
            </a:r>
          </a:p>
          <a:p>
            <a:pPr lvl="0"/>
            <a:r>
              <a:rPr lang="hr-HR" sz="2000"/>
              <a:t>Close your eyes and listen to the passage a number of times to see in your mind’s eye what is happening in the story.</a:t>
            </a:r>
          </a:p>
          <a:p>
            <a:pPr lvl="0"/>
            <a:r>
              <a:rPr lang="hr-HR" sz="2000"/>
              <a:t>Draw the scene as you have imagined it.</a:t>
            </a:r>
          </a:p>
          <a:p>
            <a:pPr lvl="0"/>
            <a:r>
              <a:rPr lang="hr-HR" sz="2000"/>
              <a:t>Explain what you draw and why.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E920A-18C6-F2D5-F3CC-BB2CC1861F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66686" y="2007674"/>
            <a:ext cx="4266645" cy="28426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AEAE-4101-3D63-BA8D-CD3A81F56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6249" y="365129"/>
            <a:ext cx="9619497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Workshop time!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Introductory discussion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B37B-DD67-0F1F-D899-A71BE6AD4D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9689" y="2017577"/>
            <a:ext cx="6158237" cy="3524435"/>
          </a:xfrm>
        </p:spPr>
        <p:txBody>
          <a:bodyPr/>
          <a:lstStyle/>
          <a:p>
            <a:pPr lvl="0"/>
            <a:r>
              <a:rPr lang="en-US" sz="2000"/>
              <a:t>In pairs, small groups or as a class discuss what you read at home:</a:t>
            </a:r>
          </a:p>
          <a:p>
            <a:pPr lvl="0"/>
            <a:r>
              <a:rPr lang="en-US" sz="2000"/>
              <a:t>  </a:t>
            </a:r>
            <a:r>
              <a:rPr lang="en-US" sz="2000" i="1"/>
              <a:t>What’s the title of the </a:t>
            </a:r>
            <a:r>
              <a:rPr lang="hr-HR" sz="2000" i="1"/>
              <a:t>book</a:t>
            </a:r>
            <a:r>
              <a:rPr lang="en-US" sz="2000" i="1"/>
              <a:t>? </a:t>
            </a:r>
          </a:p>
          <a:p>
            <a:pPr lvl="0"/>
            <a:r>
              <a:rPr lang="en-US" sz="2000" i="1"/>
              <a:t>  What is it about? </a:t>
            </a:r>
            <a:endParaRPr lang="hr-HR" sz="2000" i="1"/>
          </a:p>
          <a:p>
            <a:pPr lvl="0"/>
            <a:r>
              <a:rPr lang="hr-HR" sz="2000" i="1"/>
              <a:t>  What genre is it? </a:t>
            </a:r>
          </a:p>
          <a:p>
            <a:pPr lvl="0"/>
            <a:r>
              <a:rPr lang="hr-HR" sz="2000" i="1"/>
              <a:t>   What is the most interesting part, why?</a:t>
            </a:r>
          </a:p>
          <a:p>
            <a:pPr lvl="0"/>
            <a:r>
              <a:rPr lang="hr-HR" sz="2000" i="1"/>
              <a:t>   Were there many unknown words?</a:t>
            </a:r>
          </a:p>
          <a:p>
            <a:pPr lvl="0"/>
            <a:r>
              <a:rPr lang="hr-HR" sz="2000" i="1"/>
              <a:t>  Would you recommend it? Why yes/no?</a:t>
            </a:r>
            <a:endParaRPr lang="en-US" sz="20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C8B3E-2FF3-D81B-90F7-35B03BCD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7926" y="2327321"/>
            <a:ext cx="4124986" cy="2749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7316-BB9D-D24A-1076-B3691DB85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2686" y="365129"/>
            <a:ext cx="9406633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Presentation time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C180-B11A-0D01-1127-C6089E4CF3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3705" y="1765395"/>
            <a:ext cx="4941362" cy="3915049"/>
          </a:xfrm>
        </p:spPr>
        <p:txBody>
          <a:bodyPr/>
          <a:lstStyle/>
          <a:p>
            <a:pPr lvl="0"/>
            <a:r>
              <a:rPr lang="hr-HR" sz="2000" dirty="0"/>
              <a:t>Introduce your book to your classmates.</a:t>
            </a:r>
          </a:p>
          <a:p>
            <a:pPr lvl="0"/>
            <a:r>
              <a:rPr lang="hr-HR" sz="2000" dirty="0"/>
              <a:t>Speak clearly and loudly, don’t rush. </a:t>
            </a:r>
          </a:p>
          <a:p>
            <a:pPr lvl="0"/>
            <a:r>
              <a:rPr lang="hr-HR" sz="2000" dirty="0"/>
              <a:t>While you are presenting, other students make notes and write their questions/comments.</a:t>
            </a:r>
          </a:p>
          <a:p>
            <a:pPr lvl="0"/>
            <a:r>
              <a:rPr lang="hr-HR" sz="2000" dirty="0"/>
              <a:t>Everyone needs to have at least one comment or question. </a:t>
            </a:r>
          </a:p>
          <a:p>
            <a:pPr lvl="0"/>
            <a:r>
              <a:rPr lang="hr-HR" sz="2000" dirty="0"/>
              <a:t>Take a look at the photo- Speech Bubbles Display to get an idea on how to comment. </a:t>
            </a:r>
          </a:p>
          <a:p>
            <a:pPr lvl="0"/>
            <a:r>
              <a:rPr lang="hr-HR" sz="2000" dirty="0"/>
              <a:t>Use positive language and be polite.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  <a:p>
            <a:pPr lvl="0"/>
            <a:endParaRPr lang="hr-HR" sz="1900" dirty="0"/>
          </a:p>
          <a:p>
            <a:pPr lvl="0"/>
            <a:endParaRPr lang="hr-HR" sz="1900" dirty="0"/>
          </a:p>
          <a:p>
            <a:pPr lvl="0"/>
            <a:endParaRPr lang="hr-HR" sz="19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41A2A02-48B1-CAC9-2D1E-62620523D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99" y="1874748"/>
            <a:ext cx="4184523" cy="33850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619CF22-2BC7-BC23-8264-6D5DA408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9912" y="1027904"/>
            <a:ext cx="4772180" cy="43513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1C0-ED36-89FD-857B-8BFAAEC49E1D}"/>
              </a:ext>
            </a:extLst>
          </p:cNvPr>
          <p:cNvSpPr txBox="1"/>
          <p:nvPr/>
        </p:nvSpPr>
        <p:spPr>
          <a:xfrm>
            <a:off x="3340476" y="-564486"/>
            <a:ext cx="5511052" cy="1128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WORKSHOP: I did it my way </a:t>
            </a: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Wingdings" pitchFamily="2"/>
              </a:rPr>
              <a:t></a:t>
            </a:r>
            <a:br>
              <a:rPr lang="en-US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6151885-9C9E-3979-4AD3-20E94A8ED702}"/>
              </a:ext>
            </a:extLst>
          </p:cNvPr>
          <p:cNvSpPr txBox="1"/>
          <p:nvPr/>
        </p:nvSpPr>
        <p:spPr>
          <a:xfrm>
            <a:off x="1641677" y="1303504"/>
            <a:ext cx="5365626" cy="48013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After reading all different kinds of books in the school project, you have now become an expert in reading. Congratulations! </a:t>
            </a:r>
            <a:r>
              <a:rPr lang="hr-HR" sz="1800" b="0" i="0" u="none" strike="noStrike" kern="0" cap="none" spc="0" baseline="0">
                <a:solidFill>
                  <a:srgbClr val="000000"/>
                </a:solidFill>
                <a:uFillTx/>
                <a:latin typeface="Wingdings" pitchFamily="2"/>
              </a:rPr>
              <a:t>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Form small groups and discuss the following question: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have your read so for?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Which e-book(s) do you like best? Why?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genres do you find most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interesting? Why?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was your favourite activity in the workshops? Why?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8DE4B35-8B71-270C-3CB5-22B574672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04" y="1813502"/>
            <a:ext cx="3686778" cy="3230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5194-740F-5B16-1829-8F2B0EF0B197}"/>
              </a:ext>
            </a:extLst>
          </p:cNvPr>
          <p:cNvSpPr txBox="1"/>
          <p:nvPr/>
        </p:nvSpPr>
        <p:spPr>
          <a:xfrm>
            <a:off x="4492575" y="-768672"/>
            <a:ext cx="4330415" cy="9048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en-US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Now, you choose.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7B5C1E4-8EFE-4D9A-DA52-D5A22CB32C67}"/>
              </a:ext>
            </a:extLst>
          </p:cNvPr>
          <p:cNvSpPr txBox="1"/>
          <p:nvPr/>
        </p:nvSpPr>
        <p:spPr>
          <a:xfrm>
            <a:off x="1725043" y="1690058"/>
            <a:ext cx="4092607" cy="34778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Choose an e-book that you would like to read.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can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choose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between different reading collections and levels.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Quickly skim and scan through the book, read the summary and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chapter titles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explore the characters (...)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6C51829-3BC1-7542-EF43-D93D5F76D0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75358" y="1393655"/>
            <a:ext cx="3718252" cy="1750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01C4853-C203-5E2B-2672-2C2F1764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389" y="3530278"/>
            <a:ext cx="1153735" cy="1488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6012A76-F65A-3166-83C2-A5CF9C35B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544" y="3822813"/>
            <a:ext cx="1183069" cy="14219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B523DBE-D50A-8143-7660-7317751B9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472" y="4176147"/>
            <a:ext cx="1183069" cy="1488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F70E89A-AE17-2485-5678-A04983931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704" y="4421261"/>
            <a:ext cx="1183069" cy="16080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79FBC1E-96C4-F882-D317-82968152B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53" y="1988600"/>
            <a:ext cx="3686778" cy="3230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1F238E-BC35-E4C3-C3B3-A754B081FF74}"/>
              </a:ext>
            </a:extLst>
          </p:cNvPr>
          <p:cNvSpPr txBox="1"/>
          <p:nvPr/>
        </p:nvSpPr>
        <p:spPr>
          <a:xfrm>
            <a:off x="4455852" y="-308500"/>
            <a:ext cx="3280300" cy="61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Group discussion:</a:t>
            </a:r>
            <a:br>
              <a:rPr lang="en-US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EABB118-F8AF-8068-69D4-83895ED18460}"/>
              </a:ext>
            </a:extLst>
          </p:cNvPr>
          <p:cNvSpPr txBox="1"/>
          <p:nvPr/>
        </p:nvSpPr>
        <p:spPr>
          <a:xfrm>
            <a:off x="1443170" y="1522805"/>
            <a:ext cx="6089053" cy="4708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 your groups talk about the books that you have chosen.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can use these questions: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is the title of the book?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Who wrote it?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 you know anything about the author? Is he/she famous?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Why did you choose the book?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genre is it?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is it about?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Who is the main character? (...)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4C1AF5B-96E2-7D5F-991D-7B222FED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1" y="572816"/>
            <a:ext cx="3409953" cy="7334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3DD6B8-69C5-42CD-C515-B04951897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533247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                                            </a:t>
            </a:r>
            <a:br>
              <a:rPr lang="hr-HR" sz="3200">
                <a:solidFill>
                  <a:srgbClr val="0070C0"/>
                </a:solidFill>
              </a:rPr>
            </a:b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                                               reading: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FC1BBA-2EA5-9B5F-4976-CBDF7C0F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354" y="2453408"/>
            <a:ext cx="329659" cy="4095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D30CB4E-99E4-9861-C987-32882E800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219" y="2997055"/>
            <a:ext cx="313794" cy="325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BB1CFB-22B9-E43E-696F-53B9A9E87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50810">
            <a:off x="1847116" y="3429192"/>
            <a:ext cx="472909" cy="385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E76AB52-C0BC-8AB4-C329-493384940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633" y="4363516"/>
            <a:ext cx="359432" cy="334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9A12200-9DD7-4678-826C-E52898AD4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354" y="3888559"/>
            <a:ext cx="341336" cy="3831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D01B41-841C-A1C5-13F9-0E3A5A629B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3354" y="2551194"/>
            <a:ext cx="4639318" cy="247731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Do the </a:t>
            </a:r>
            <a:r>
              <a:rPr lang="hr-HR" sz="2000" b="1"/>
              <a:t>warm up </a:t>
            </a:r>
            <a:r>
              <a:rPr lang="hr-HR" sz="2000"/>
              <a:t>activity ( optional)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</a:t>
            </a:r>
            <a:r>
              <a:rPr lang="hr-HR" sz="2000" b="1"/>
              <a:t>Read as much as time allows: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You can </a:t>
            </a:r>
            <a:r>
              <a:rPr lang="hr-HR" sz="2000" b="1"/>
              <a:t>read and listen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 b="1"/>
              <a:t>       Use earphones </a:t>
            </a:r>
            <a:r>
              <a:rPr lang="hr-HR" sz="2000"/>
              <a:t>if necessary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hr-HR" sz="2000"/>
              <a:t>       </a:t>
            </a:r>
            <a:r>
              <a:rPr lang="hr-HR" sz="2000" b="1"/>
              <a:t>Determine pace and dialect</a:t>
            </a:r>
          </a:p>
          <a:p>
            <a:pPr marL="0" lvl="0" indent="0">
              <a:buNone/>
            </a:pPr>
            <a:endParaRPr lang="hr-HR"/>
          </a:p>
          <a:p>
            <a:pPr lvl="0"/>
            <a:endParaRPr lang="hr-HR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F026EE1-8DD7-FDFD-48A8-C7B60B751D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437" y="1957986"/>
            <a:ext cx="2352403" cy="3256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7C36FB2-220B-17CF-58C8-E68475A42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5562" y="2755983"/>
            <a:ext cx="2290736" cy="31045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F25C-BAC2-4DD3-3EF3-029E4DE73016}"/>
              </a:ext>
            </a:extLst>
          </p:cNvPr>
          <p:cNvSpPr txBox="1"/>
          <p:nvPr/>
        </p:nvSpPr>
        <p:spPr>
          <a:xfrm>
            <a:off x="3941320" y="-308500"/>
            <a:ext cx="4309356" cy="61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b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r>
              <a:rPr lang="hr-HR" sz="3200" b="1" i="0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  <a:t>While-reading activities:</a:t>
            </a:r>
            <a:br>
              <a:rPr lang="en-US" sz="3200" b="1" i="1" u="none" strike="noStrike" kern="1200" cap="none" spc="0" baseline="0">
                <a:solidFill>
                  <a:srgbClr val="4472C4"/>
                </a:solidFill>
                <a:uFillTx/>
                <a:latin typeface="Calibri Light"/>
              </a:rPr>
            </a:b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C51F-6A58-FBD0-DFD7-BB42AD7F59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74182" y="1275560"/>
            <a:ext cx="5600864" cy="3996824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hr-HR" sz="2600"/>
          </a:p>
          <a:p>
            <a:pPr marL="0" lvl="0" indent="0">
              <a:lnSpc>
                <a:spcPct val="80000"/>
              </a:lnSpc>
              <a:buNone/>
            </a:pPr>
            <a:r>
              <a:rPr lang="hr-HR" sz="2600"/>
              <a:t>    </a:t>
            </a:r>
            <a:endParaRPr lang="hr-HR" sz="1900"/>
          </a:p>
          <a:p>
            <a:pPr marL="0" lvl="0" indent="0">
              <a:lnSpc>
                <a:spcPct val="80000"/>
              </a:lnSpc>
              <a:buNone/>
            </a:pPr>
            <a:r>
              <a:rPr lang="hr-HR" sz="1900"/>
              <a:t> </a:t>
            </a:r>
            <a:r>
              <a:rPr lang="hr-HR" sz="1900" b="1"/>
              <a:t>Find the meaning </a:t>
            </a:r>
            <a:r>
              <a:rPr lang="hr-HR" sz="1900"/>
              <a:t>of any unknown words (dictionary) and add them to your vocabulary.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1900"/>
          </a:p>
          <a:p>
            <a:pPr marL="0" lvl="0" indent="0">
              <a:lnSpc>
                <a:spcPct val="80000"/>
              </a:lnSpc>
              <a:buNone/>
            </a:pPr>
            <a:r>
              <a:rPr lang="hr-HR" sz="1900" b="1"/>
              <a:t>Underline</a:t>
            </a:r>
            <a:r>
              <a:rPr lang="hr-HR" sz="1900"/>
              <a:t> the most interesting parts, facts, scenes, descriptions(...)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900"/>
              <a:t>        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900"/>
              <a:t>Optional: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900"/>
              <a:t>After each chapter, </a:t>
            </a:r>
            <a:r>
              <a:rPr lang="hr-HR" sz="1900" b="1"/>
              <a:t>do the exercises </a:t>
            </a:r>
            <a:r>
              <a:rPr lang="hr-HR" sz="1900"/>
              <a:t>(reading comprehension, vocabulary and grammar)</a:t>
            </a:r>
          </a:p>
          <a:p>
            <a:pPr lvl="0">
              <a:lnSpc>
                <a:spcPct val="80000"/>
              </a:lnSpc>
            </a:pPr>
            <a:endParaRPr lang="hr-HR" sz="2600"/>
          </a:p>
          <a:p>
            <a:pPr lvl="0">
              <a:lnSpc>
                <a:spcPct val="80000"/>
              </a:lnSpc>
            </a:pPr>
            <a:endParaRPr lang="hr-HR" sz="26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356D3B-ED8F-46AD-63DE-68771762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57" y="1906313"/>
            <a:ext cx="404256" cy="409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C8CEB30-F68D-E559-FCBB-72BBE1865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12" y="2922349"/>
            <a:ext cx="404256" cy="4091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F092461-C67E-284E-81CF-01F292C1C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72" y="4363763"/>
            <a:ext cx="414250" cy="428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976315B-2A4C-919A-B20C-7D4B31484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505" y="1275560"/>
            <a:ext cx="3862361" cy="2913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7AEA334-58AF-DD81-2E34-22667C2D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475" y="1812322"/>
            <a:ext cx="3445477" cy="32333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01DE714-C0F5-F555-56D9-F1EBB84FD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629" y="2311923"/>
            <a:ext cx="2918353" cy="34490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392D-67AE-B9D0-F331-16E134830F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After-reading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136D-9F72-D932-23F8-A1EB6F3AD6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05665" y="1690689"/>
            <a:ext cx="4202097" cy="4069272"/>
          </a:xfrm>
        </p:spPr>
        <p:txBody>
          <a:bodyPr/>
          <a:lstStyle/>
          <a:p>
            <a:pPr lvl="0"/>
            <a:r>
              <a:rPr lang="hr-HR" sz="2000"/>
              <a:t>In your groups </a:t>
            </a:r>
            <a:r>
              <a:rPr lang="hr-HR" sz="2000" b="1"/>
              <a:t>discuss </a:t>
            </a:r>
            <a:r>
              <a:rPr lang="hr-HR" sz="2000"/>
              <a:t>what you have just read.</a:t>
            </a:r>
          </a:p>
          <a:p>
            <a:pPr lvl="0"/>
            <a:r>
              <a:rPr lang="hr-HR" sz="2000"/>
              <a:t>You can use these example questions:</a:t>
            </a:r>
          </a:p>
          <a:p>
            <a:pPr marL="0" lvl="0" indent="0">
              <a:buNone/>
            </a:pPr>
            <a:r>
              <a:rPr lang="hr-HR" sz="2000" b="1" i="1"/>
              <a:t>What is your reader about? </a:t>
            </a:r>
          </a:p>
          <a:p>
            <a:pPr marL="0" lvl="0" indent="0">
              <a:buNone/>
            </a:pPr>
            <a:r>
              <a:rPr lang="hr-HR" sz="2000" b="1" i="1"/>
              <a:t>Do you like it? </a:t>
            </a:r>
          </a:p>
          <a:p>
            <a:pPr marL="0" lvl="0" indent="0">
              <a:buNone/>
            </a:pPr>
            <a:r>
              <a:rPr lang="hr-HR" sz="2000" b="1" i="1"/>
              <a:t>What have you underlined and why? </a:t>
            </a:r>
          </a:p>
          <a:p>
            <a:pPr marL="0" lvl="0" indent="0">
              <a:buNone/>
            </a:pPr>
            <a:r>
              <a:rPr lang="hr-HR" sz="2000" b="1" i="1"/>
              <a:t>Are there a lot of unknown words?</a:t>
            </a:r>
          </a:p>
          <a:p>
            <a:pPr marL="0" lvl="0" indent="0">
              <a:buNone/>
            </a:pPr>
            <a:r>
              <a:rPr lang="hr-HR" sz="2000" b="1" i="1"/>
              <a:t>Do you have troubles with language? (...)</a:t>
            </a:r>
            <a:endParaRPr lang="en-US" sz="2000" b="1" i="1"/>
          </a:p>
          <a:p>
            <a:pPr lvl="0"/>
            <a:endParaRPr lang="hr-HR"/>
          </a:p>
          <a:p>
            <a:pPr lvl="0"/>
            <a:endParaRPr lang="hr-HR"/>
          </a:p>
          <a:p>
            <a:pPr marL="514350" lvl="0" indent="-514350">
              <a:buAutoNum type="arabicParenR"/>
            </a:pPr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2481844-980A-86CB-8D18-7CC780E5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57" y="1697857"/>
            <a:ext cx="4411586" cy="34622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2FCA-EEA8-09A8-3339-B7992B096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5227" y="365129"/>
            <a:ext cx="9921532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Finish your e-book at home. Anywhere, anytime.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FB42-78EB-3340-A441-589723C19A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71418" y="1890229"/>
            <a:ext cx="5514536" cy="3844347"/>
          </a:xfrm>
        </p:spPr>
        <p:txBody>
          <a:bodyPr/>
          <a:lstStyle/>
          <a:p>
            <a:pPr lvl="0"/>
            <a:r>
              <a:rPr lang="hr-HR" sz="1800"/>
              <a:t>Your </a:t>
            </a:r>
            <a:r>
              <a:rPr lang="hr-HR" sz="1800" b="1"/>
              <a:t>tasks while reading at home</a:t>
            </a:r>
            <a:r>
              <a:rPr lang="hr-HR" sz="1800"/>
              <a:t>:</a:t>
            </a:r>
          </a:p>
          <a:p>
            <a:pPr marL="0" lvl="0" indent="0">
              <a:buNone/>
            </a:pPr>
            <a:r>
              <a:rPr lang="hr-HR" sz="1800"/>
              <a:t>1. Think of the way you will be presenting your e-book in the next workshop.</a:t>
            </a:r>
          </a:p>
          <a:p>
            <a:pPr lvl="0"/>
            <a:r>
              <a:rPr lang="hr-HR" sz="1800"/>
              <a:t> To get more ideas, go through the next few slides.</a:t>
            </a:r>
          </a:p>
          <a:p>
            <a:pPr marL="0" lvl="0" indent="0">
              <a:buNone/>
            </a:pPr>
            <a:r>
              <a:rPr lang="hr-HR" sz="1800"/>
              <a:t>2. Prepare and rehearsal your presentation out loud. </a:t>
            </a:r>
          </a:p>
          <a:p>
            <a:pPr lvl="0"/>
            <a:r>
              <a:rPr lang="hr-HR" sz="1800"/>
              <a:t>Maybe you can practice with a friend or in front of a mirrror.</a:t>
            </a:r>
          </a:p>
          <a:p>
            <a:pPr lvl="0"/>
            <a:r>
              <a:rPr lang="hr-HR" sz="1800"/>
              <a:t> Remember that you only have 10- 15 minutes to introduce your book.</a:t>
            </a:r>
          </a:p>
          <a:p>
            <a:pPr marL="0" lvl="0" indent="0">
              <a:buNone/>
            </a:pPr>
            <a:r>
              <a:rPr lang="hr-HR" sz="1800"/>
              <a:t>3. The most important task for you is to </a:t>
            </a:r>
            <a:r>
              <a:rPr lang="hr-HR" sz="1800" b="1"/>
              <a:t>ENJOY your reading</a:t>
            </a:r>
            <a:r>
              <a:rPr lang="hr-HR" sz="1800"/>
              <a:t>. </a:t>
            </a:r>
          </a:p>
          <a:p>
            <a:pPr marL="514350" lvl="0" indent="-514350">
              <a:buAutoNum type="arabicParenR"/>
            </a:pPr>
            <a:endParaRPr lang="hr-HR" sz="1800"/>
          </a:p>
          <a:p>
            <a:pPr marL="514350" lvl="0" indent="-514350">
              <a:buAutoNum type="arabicParenR"/>
            </a:pPr>
            <a:endParaRPr lang="hr-HR" sz="1800" b="1"/>
          </a:p>
          <a:p>
            <a:pPr marL="514350" lvl="0" indent="-514350">
              <a:buAutoNum type="arabicParenR"/>
            </a:pPr>
            <a:endParaRPr lang="en-US" sz="1800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F1DBEF9-F9F3-887C-B79D-68BBFC31E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01" y="1890229"/>
            <a:ext cx="4089178" cy="34308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2CEB-A7EB-D784-E12A-5035002B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4912" y="365129"/>
            <a:ext cx="9222172" cy="1325559"/>
          </a:xfrm>
        </p:spPr>
        <p:txBody>
          <a:bodyPr anchorCtr="1"/>
          <a:lstStyle/>
          <a:p>
            <a:pPr lvl="0" algn="ctr"/>
            <a:r>
              <a:rPr lang="hr-HR" sz="3200">
                <a:solidFill>
                  <a:srgbClr val="0070C0"/>
                </a:solidFill>
              </a:rPr>
              <a:t>Ideas for your presentations: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Reading Diary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16C2-0FBB-B658-DAAC-154F1794FB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84912" y="1843366"/>
            <a:ext cx="4367192" cy="3848526"/>
          </a:xfrm>
        </p:spPr>
        <p:txBody>
          <a:bodyPr/>
          <a:lstStyle/>
          <a:p>
            <a:pPr lvl="0"/>
            <a:r>
              <a:rPr lang="hr-HR" sz="2000" b="1"/>
              <a:t>Write your thoughts and feelings </a:t>
            </a:r>
            <a:r>
              <a:rPr lang="hr-HR" sz="2000"/>
              <a:t>as you read just as if you were writing a diary.</a:t>
            </a:r>
          </a:p>
          <a:p>
            <a:pPr lvl="0"/>
            <a:r>
              <a:rPr lang="hr-HR" sz="2000"/>
              <a:t>You can use the worksheet Reading Diary to help you organize your writing.</a:t>
            </a:r>
          </a:p>
          <a:p>
            <a:pPr lvl="0"/>
            <a:r>
              <a:rPr lang="hr-HR" sz="2000"/>
              <a:t>Another version:</a:t>
            </a:r>
          </a:p>
          <a:p>
            <a:pPr lvl="0"/>
            <a:r>
              <a:rPr lang="en-US" sz="2000" b="1"/>
              <a:t>Place yourself in the shoes of one of the characters</a:t>
            </a:r>
            <a:r>
              <a:rPr lang="en-US" sz="2000"/>
              <a:t> you have just read about and write a diary</a:t>
            </a:r>
            <a:r>
              <a:rPr lang="hr-HR" sz="2000"/>
              <a:t> as if you were he/she. Share their thoughts and fears.</a:t>
            </a:r>
          </a:p>
          <a:p>
            <a:pPr lvl="0"/>
            <a:endParaRPr lang="hr-HR" sz="2000"/>
          </a:p>
          <a:p>
            <a:pPr marL="0" lvl="0" indent="0">
              <a:buNone/>
            </a:pPr>
            <a:endParaRPr lang="hr-HR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9E618CF-6CD3-0F35-09C6-BEE15866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88" y="1593415"/>
            <a:ext cx="3401860" cy="3848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Template%202022</Template>
  <TotalTime>137</TotalTime>
  <Words>1315</Words>
  <Application>Microsoft Office PowerPoint</Application>
  <PresentationFormat>Widescreen</PresentationFormat>
  <Paragraphs>168</Paragraphs>
  <Slides>18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reading:</vt:lpstr>
      <vt:lpstr>PowerPoint Presentation</vt:lpstr>
      <vt:lpstr>After-reading activities:</vt:lpstr>
      <vt:lpstr>Finish your e-book at home. Anywhere, anytime.</vt:lpstr>
      <vt:lpstr>Ideas for your presentations: Reading Diary</vt:lpstr>
      <vt:lpstr>Ideas for your presentations: Book Review</vt:lpstr>
      <vt:lpstr>Ideas for your presentations: PowerPoint</vt:lpstr>
      <vt:lpstr>Ideas for your presentations: PowerPoint</vt:lpstr>
      <vt:lpstr>Ideas for your presentations: Create a comercial</vt:lpstr>
      <vt:lpstr>Ideas for your presentations: Find a song</vt:lpstr>
      <vt:lpstr>Ideas for your presentations: Draw </vt:lpstr>
      <vt:lpstr>Workshop time! Introductory discussion</vt:lpstr>
      <vt:lpstr>Presentation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CSJ student</dc:creator>
  <cp:lastModifiedBy>Mia Mandić</cp:lastModifiedBy>
  <cp:revision>4</cp:revision>
  <dcterms:created xsi:type="dcterms:W3CDTF">2022-09-26T07:49:25Z</dcterms:created>
  <dcterms:modified xsi:type="dcterms:W3CDTF">2022-10-09T09:40:46Z</dcterms:modified>
</cp:coreProperties>
</file>