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64" r:id="rId5"/>
    <p:sldId id="263" r:id="rId6"/>
    <p:sldId id="262" r:id="rId7"/>
    <p:sldId id="261" r:id="rId8"/>
    <p:sldId id="260" r:id="rId9"/>
    <p:sldId id="273" r:id="rId10"/>
    <p:sldId id="272" r:id="rId11"/>
    <p:sldId id="271" r:id="rId12"/>
    <p:sldId id="270" r:id="rId13"/>
    <p:sldId id="269" r:id="rId14"/>
    <p:sldId id="268" r:id="rId15"/>
    <p:sldId id="267" r:id="rId16"/>
    <p:sldId id="266" r:id="rId17"/>
    <p:sldId id="26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26FB84-791A-48DB-B5DE-9DCAF7EF4BB2}" v="6" dt="2022-10-07T08:32:58.1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2612D21-B9C3-082E-D7CF-47C731464D90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7AD32C-AF6C-2F8D-8EF0-5C5F86A24D87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980001C1-8CA4-4902-85FA-A7D11D06E93B}" type="datetime1">
              <a:rPr lang="hr-HR"/>
              <a:pPr lvl="0"/>
              <a:t>7.10.2022.</a:t>
            </a:fld>
            <a:endParaRPr lang="hr-HR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F5FF0AD-BA5D-9551-699E-4EBE1BFCFA1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28499F2-AEAD-DEFF-CE67-34CE9C61A570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16A5F4-9F44-3038-9F78-E66A9DEAD103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C51ED-480B-C431-9B3B-14274F3D126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0843AC98-FEBD-4085-B639-B0DF69B28870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631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D6006F-F06C-3A6B-A81E-ACF37A7D2E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372FCF-B1E8-2E23-0511-BBD27642FBE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hr-HR" dirty="0"/>
              <a:t>Videos credits: https://www.youtube.com/watch?v=A48JDnW5X9g</a:t>
            </a:r>
          </a:p>
          <a:p>
            <a:pPr lvl="0"/>
            <a:r>
              <a:rPr lang="hr-HR" dirty="0"/>
              <a:t>                        https://www.youtube.com/watch?v=bWYPDGpX0sk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048472-5488-FA00-9E13-946209C80D47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DB0225F-AFD9-4410-AE89-07F916661C91}" type="slidenum">
              <a:t>6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3D91EC-F6AF-9D35-E7E5-D338DFBBEF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BDF715-4005-6666-0882-46FDCF44F41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hr-HR"/>
              <a:t>Photo credit: https://www.vecteezy.com/vector-art/1220888-the-world-belongs-to-those-who-read-quote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7389B-9D3C-7F87-B5C5-CD3DA0F68A8B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907CB7B-D31D-4A1B-83D7-557DFAC00130}" type="slidenum">
              <a:t>17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ECB212-232E-3D79-4C51-AEDCCB96B9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7A6733-36AC-2D01-50EF-40AE32D80CC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hr-HR"/>
              <a:t>Photo credit: https://www.cfgnh.org/articles/preventing-teen-pregnancies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BA6660-33C6-2AAA-39D7-420B40EB7004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9174A46-85D8-4BEB-A3EB-5938FC591EE0}" type="slidenum">
              <a:t>9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4243E9-B9BF-6CE1-DF26-01A6A2F1F1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940A9E-96E6-0D99-8022-9B9218DFC73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hr-HR"/>
              <a:t>Photos credits:</a:t>
            </a:r>
          </a:p>
          <a:p>
            <a:pPr lvl="0"/>
            <a:r>
              <a:rPr lang="hr-HR"/>
              <a:t>https://en.wikipedia.org/wiki/File:6sided_dice_(cropped).jpg</a:t>
            </a:r>
          </a:p>
          <a:p>
            <a:pPr lvl="0"/>
            <a:r>
              <a:rPr lang="hr-HR"/>
              <a:t>https://stemk12.org/a-message-from-the-s</a:t>
            </a:r>
          </a:p>
          <a:p>
            <a:pPr lvl="0"/>
            <a:r>
              <a:rPr lang="hr-HR"/>
              <a:t>https://www.travisheightselementary.com/blog/2014/08/04/2014-2015-scho</a:t>
            </a:r>
          </a:p>
          <a:p>
            <a:pPr lvl="0"/>
            <a:r>
              <a:rPr lang="hr-HR"/>
              <a:t>https://www.kaiserkraft.hr/materijali-za-pakiranje/kartoni-kartonske-kutije/sklopiva-kartonska-kutija-fefco-0201/od-1-valnog-kartona/p/M66545/ol-supply-list/tem-administration-team-about-vandalism-and-safety-at-stem/</a:t>
            </a:r>
          </a:p>
          <a:p>
            <a:pPr lvl="0"/>
            <a:r>
              <a:rPr lang="hr-HR"/>
              <a:t>https://blountpartnership.com/tag/winter/?web=5.6.3331975.1.17.41.ruler+pic</a:t>
            </a:r>
          </a:p>
          <a:p>
            <a:pPr lvl="0"/>
            <a:r>
              <a:rPr lang="hr-HR"/>
              <a:t>https://es.made-in-china.com/co_sz-wonderful/product_Board-Game-Pieces-Token-Chips_enhrnyoyy.html</a:t>
            </a:r>
          </a:p>
          <a:p>
            <a:pPr lvl="0"/>
            <a:r>
              <a:rPr lang="hr-HR"/>
              <a:t>https://dmm-unik.hr/kategorija/vrtici-i-skole/papir-i-papirnati-proizvodi/paus-papir</a:t>
            </a:r>
          </a:p>
          <a:p>
            <a:pPr lvl="0"/>
            <a:r>
              <a:rPr lang="hr-HR"/>
              <a:t>https://www.walmart.com/ip/Pen-Gear-Unruled-Index-Cards-White-100-Count-4-x-6/815486762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428BFA-55EB-EAF2-1E7F-671A26AB6662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6918E36-11CF-43B3-A58E-41314DC134C1}" type="slidenum">
              <a:t>10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A26A38-80AF-BCBF-1A4F-9CBDB8352F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8D41DF-5C6E-128B-627D-8BCD3A8BFB1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hr-HR"/>
              <a:t>Photo credit: https://www.freepik.com/premium-photo/portrait-happy-middle-eastern-family-using-laptop-together-home-arabic-parents-their-cute-little-daughter-relaxing-with-computer-couch-living-room-watching-movies-enjoying-weekend_22279835.htm</a:t>
            </a:r>
          </a:p>
          <a:p>
            <a:pPr lvl="0"/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9DA59C-D628-BEE0-725D-78CCA389362D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314E0A6-43B0-4335-A06D-4F16B23701E1}" type="slidenum">
              <a:t>11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FB4025-213E-0959-9446-CBC16AC3D1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062EC2-AAB7-F579-A304-2E5DAAAD3AB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hr-HR"/>
              <a:t>Photo credit: https://www.sportsnhobbies.org/what-are-the-different-types-of-board-games-for-small-children.htm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5848D2-FC4F-E917-052C-4E7CAD6AA66C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F19D863-BDAE-4510-B89C-660B2DF7DB2B}" type="slidenum">
              <a:t>12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A47FAF-F786-B225-2189-C8A4C03E34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4DFE17-3B58-A367-2DEC-62A27EE6931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hr-HR"/>
              <a:t>Videos credits: https://www.youtube.com/watch?v=mFIGohsRRYc</a:t>
            </a:r>
          </a:p>
          <a:p>
            <a:pPr lvl="0"/>
            <a:r>
              <a:rPr lang="hr-HR"/>
              <a:t>                        https://www.youtube.com/watch?v=k2EuDpt2p6c</a:t>
            </a:r>
          </a:p>
          <a:p>
            <a:pPr lvl="0"/>
            <a:r>
              <a:rPr lang="hr-HR"/>
              <a:t>                        https://www.youtube.com/watch?v=mFIGohsRRYc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A4FDE5-3EFF-5897-5512-3F1265527BA8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6C9B9E6-45F7-4A55-94F6-1EBF8D8AFD29}" type="slidenum">
              <a:t>13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D449EE-5494-B072-46E8-FBD9F8FB88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5E8C61-EC1B-2723-F026-99F8158C0D9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hr-HR"/>
              <a:t>Photos credits: https://www.pinterest.com/pin/657877458046695305/</a:t>
            </a:r>
          </a:p>
          <a:p>
            <a:pPr lvl="0"/>
            <a:r>
              <a:rPr lang="hr-HR"/>
              <a:t>                         https://www.amatterofstyle.eu/inspire-me/benefits-playing-board-games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71C324-803A-2C9B-6A14-110377BD67A5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035E2CD-C3EC-4821-A1C3-CB5764AAA2FA}" type="slidenum">
              <a:t>14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814229-09E3-C633-A4C8-CC4A712023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2F7D9C-6E25-26C7-AF1A-A710D6CAF18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hr-HR" dirty="0"/>
              <a:t>Photo and video credit: https://www.youtube.com/watch?v=JRxLIdemLPw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105960-A59C-10E8-7920-B1B395068416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FA0036F-C608-40F8-9446-A25697A6D414}" type="slidenum">
              <a:t>15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016C9B-80CC-4C5B-93B1-41D27BCE3E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11918D-F619-A370-75C6-9F60BD6DAE7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hr-HR"/>
              <a:t>Photos credits: https://www.google.com/url?sa=i&amp;url=https%3A%2F%2Fwww.uq.edu.au%2Fnews%2Farticle%2F2022%2F09%2Fstudy-finds-social-media-encourages-teen-substance-use&amp;psig=AOvVaw2Q18uInJa3svCChH0QHUbX&amp;ust=1664026577177000&amp;source=images&amp;cd=vfe&amp;ved=0CA0QjhxqFwoTCND2n5qEq_oCFQAAAAAdAAAAAB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D50B09-A184-C68E-0635-95523112BE77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5E5FBF9-6A96-4EC5-9C57-9B57E6645296}" type="slidenum">
              <a:t>16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8C6C2-62B4-6399-2A47-50354965AE5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2B67DA-DE77-DB68-3C7F-1DCE02C0B10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B083B-DE6D-15D9-7BDC-A3687A56291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44A1777-1295-44AB-BF02-6BC03ECB0BA7}" type="datetime1">
              <a:rPr lang="hr-HR"/>
              <a:pPr lvl="0"/>
              <a:t>7.10.2022.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D69A4-D9B7-41FA-3E13-E65359A7C64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CF71C4-C93D-F02D-249F-11140DE64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5969A2D-3E82-43FE-A514-EF23CE79B2B6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713368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E2CDD-F155-BBE9-1D58-15A123C8DB7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DA861E-485A-A5C6-72CF-BA17D0CFA2F6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7715E-7434-D826-3002-CD2B876F6CB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69609F5-23AB-4BE6-B3DA-80C72345AB08}" type="datetime1">
              <a:rPr lang="hr-HR"/>
              <a:pPr lvl="0"/>
              <a:t>7.10.2022.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60801-AC15-3C72-F193-CFA4E029972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86BD6-6A60-DCE3-4A50-1E36730A3FD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1FACE0-85AB-4E2D-85E1-E5A5E8133B82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9412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637B4F-5C77-0921-CF7B-4FB3CEF6CCE0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A3C50B-59CD-B6E7-01B8-1F34A0CAEF14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25CC0A-0FFB-7022-C3DD-8F40930AAA4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BA4692-BBE8-4FEC-90ED-903BEF17C08A}" type="datetime1">
              <a:rPr lang="hr-HR"/>
              <a:pPr lvl="0"/>
              <a:t>7.10.2022.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1C648-C06B-10F0-EA99-ED98A01EDC9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E2A61-55D1-52C8-38C4-F3D849BBA01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0D87417-BCC3-4881-A9A3-8B54FEF1277B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9398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FEE2F-0914-61C2-BA5B-E2CF47640E9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56940-EC2A-4984-3CE0-4D972806866D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6E8331-D7C3-5D0E-2755-3ADDDEF19C7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FC7056-1CA0-42E6-AF45-5C6191E998D8}" type="datetime1">
              <a:rPr lang="hr-HR"/>
              <a:pPr lvl="0"/>
              <a:t>7.10.2022.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0F6D6-F8E8-3545-1BE7-4662D83EE20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A73A7-AB99-912D-1448-4B28E552EB3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0E887C7-AC84-4337-85AD-574434D4505E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859891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649AB-2BD2-914B-E284-0DEAFD96B9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087EF6-297E-38C4-3C32-AC14295A3A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A5385-0501-8419-1076-8B1335F96B7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551B32-283B-4000-87A1-DA74B460B655}" type="datetime1">
              <a:rPr lang="hr-HR"/>
              <a:pPr lvl="0"/>
              <a:t>7.10.2022.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9E3A2-73E7-DD9B-E7E5-EB2F496415A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30F763-2B70-FB99-6D2F-871511D040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2353377-641B-4517-B6C1-AC889853F6D9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2833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3AC92-2D2E-1254-0AAD-6B472516B84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4F61A-7E92-251D-305F-90DAAB71478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0B8663-F790-00E7-B47A-9C06A8F16344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CCC055-31C4-174B-E9C4-8903E875430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4831AFB-AC4A-4028-A7BF-A4D96B86DD01}" type="datetime1">
              <a:rPr lang="hr-HR"/>
              <a:pPr lvl="0"/>
              <a:t>7.10.2022.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E848CE-DB5F-34EB-6701-C2EE9429759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A5F3CC-C888-7926-65BF-A35C96BB814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58DC25-AC37-4325-82AF-96ACFEB3C955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65774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135D3-FDBB-5CAC-22EB-4479DE5E7B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E75808-3A5D-6E8C-1FBE-1A7C7624821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85B15D-09EC-9575-1AA4-969130CBC7E7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B34B74-E57A-29F3-04C4-B898720AAD27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FECBC6-5421-FEEE-41AE-D45808FACB2E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D5365E-38A6-480D-7BB7-3567FD73998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C7EB33F-3D68-4A5B-A238-7B35057DAC20}" type="datetime1">
              <a:rPr lang="hr-HR"/>
              <a:pPr lvl="0"/>
              <a:t>7.10.2022.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D33AB0-8C06-FFCB-3684-EA610A9D348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44479F-8110-663D-5543-755169A7E2D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8E69092-C8CD-425F-8A1D-E61287146EC5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8144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D7416-8E2E-2A02-2370-C7CF93C0B65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22F84C-45F4-B9AD-5C51-490E00F0681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B0B3B6-35E9-4EC9-BA3D-04A5C7B7FCB9}" type="datetime1">
              <a:rPr lang="hr-HR"/>
              <a:pPr lvl="0"/>
              <a:t>7.10.2022.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1F74FF-DB0B-25B7-C530-58C1226ECBE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6769BB-3AAB-0829-3DEB-C29591E8191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D986E5-94BB-4630-9945-BDF87F098107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2644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DD82DC-4F42-D0C9-279C-4E0B3458292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2C08755-73AA-4673-890F-6BDD4B6F93F4}" type="datetime1">
              <a:rPr lang="hr-HR"/>
              <a:pPr lvl="0"/>
              <a:t>7.10.2022.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384E7F-80E4-8EC9-0F52-8089A4FAA16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5F6AF1-6EB5-8776-E7E2-BA4261EB95A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399080-BB0D-4469-9AA2-E1A2156CB4A9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982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642EB-ADF9-B83F-4DD0-ECCC7A05ED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D4F59-0E6F-ED3C-2047-8BADC26DDF7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DED3A4-393C-F879-5929-281A70F718EE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CB47E2-FF36-910C-CC8C-A214FD7CCBF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9CE3C2D-F793-48A4-BCC3-BA67447E5D1F}" type="datetime1">
              <a:rPr lang="hr-HR"/>
              <a:pPr lvl="0"/>
              <a:t>7.10.2022.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0130C8-E470-2C2E-66E5-1DE691A0FF1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0275C5-FA78-EEAC-F376-286438C1A7A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973B7AC-C16A-4D95-B5BF-78E0FF9EE875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9886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68085-94E9-FD89-40C3-78266C4A49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DB5623-F3B6-4399-518B-CBD9FA0F8AD7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icon to add picture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063D69-F82C-A775-17C6-8353361CC6F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49A9CC-5DCC-305E-5DE5-6B69EFC99EA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A09D9A-35C2-4ECA-BA09-F1FD8E26FE3C}" type="datetime1">
              <a:rPr lang="hr-HR"/>
              <a:pPr lvl="0"/>
              <a:t>7.10.2022.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075723-1D05-60CD-E88B-F165DA935C2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C303D-24DB-1124-4EA7-59BF593E664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B95CC7-6A7F-4131-B842-F21AB70E13D2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9734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DE0290-8608-1F08-DF7C-09EC41C8D3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1374CB-044F-2D3B-3581-B34F323A49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CFB78-50DF-09D6-77E9-4E56C176D896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8E049023-78FD-43FA-8438-45E960C16700}" type="datetime1">
              <a:rPr lang="hr-HR"/>
              <a:pPr lvl="0"/>
              <a:t>7.10.2022.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F0162D-60F1-BBA1-CE70-39D4CFB21E60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A50F5-2BD8-C1EE-AC39-03495E209D53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E0D60ECF-368C-4C79-A8C6-161C3C1335C2}" type="slidenum"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.jp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g"/><Relationship Id="rId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microsoft.com/office/2007/relationships/media" Target="https://www.youtube.com/embed/mFIGohsRRYc?feature=oembed" TargetMode="External"/><Relationship Id="rId7" Type="http://schemas.openxmlformats.org/officeDocument/2006/relationships/hyperlink" Target="https://scoutlife.org/hobbies-projects/projects/172763/how-to-make-your-own-board-game/" TargetMode="External"/><Relationship Id="rId2" Type="http://schemas.microsoft.com/office/2007/relationships/media" Target="https://www.youtube.com/embed/k2EuDpt2p6c?feature=oembed" TargetMode="External"/><Relationship Id="rId1" Type="http://schemas.openxmlformats.org/officeDocument/2006/relationships/video" Target="NULL" TargetMode="External"/><Relationship Id="rId6" Type="http://schemas.openxmlformats.org/officeDocument/2006/relationships/image" Target="../media/image4.jpg"/><Relationship Id="rId11" Type="http://schemas.openxmlformats.org/officeDocument/2006/relationships/image" Target="../media/image55.png"/><Relationship Id="rId5" Type="http://schemas.openxmlformats.org/officeDocument/2006/relationships/notesSlide" Target="../notesSlides/notesSlide6.xml"/><Relationship Id="rId10" Type="http://schemas.openxmlformats.org/officeDocument/2006/relationships/image" Target="../media/image59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g"/><Relationship Id="rId5" Type="http://schemas.openxmlformats.org/officeDocument/2006/relationships/image" Target="../media/image60.png"/><Relationship Id="rId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6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RxLIdemLPw?feature=oembed" TargetMode="External"/><Relationship Id="rId6" Type="http://schemas.openxmlformats.org/officeDocument/2006/relationships/image" Target="../media/image55.png"/><Relationship Id="rId5" Type="http://schemas.openxmlformats.org/officeDocument/2006/relationships/image" Target="../media/image62.png"/><Relationship Id="rId4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6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hyperlink" Target="https://howto.ideaflip.com/en/articles/637712-how-to-work-with-notes-and-elements" TargetMode="External"/><Relationship Id="rId4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xfordreadingclub.com/user/login?explicit=true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jpeg"/><Relationship Id="rId2" Type="http://schemas.openxmlformats.org/officeDocument/2006/relationships/video" Target="https://www.youtube.com/embed/bWYPDGpX0sk?feature=oembed" TargetMode="External"/><Relationship Id="rId1" Type="http://schemas.openxmlformats.org/officeDocument/2006/relationships/video" Target="https://www.youtube.com/embed/A48JDnW5X9g?feature=oembed" TargetMode="External"/><Relationship Id="rId6" Type="http://schemas.openxmlformats.org/officeDocument/2006/relationships/image" Target="../media/image27.jpe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AD58D9FE-0524-F1FC-6472-4CFD45D53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2378" y="996668"/>
            <a:ext cx="5353053" cy="75247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EB5396BF-652B-8B42-0445-E3912C3E4E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490" y="1749137"/>
            <a:ext cx="5598221" cy="370579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95B1A-7E57-02FB-7523-75F8503627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16530" y="36832"/>
            <a:ext cx="4358935" cy="1857374"/>
          </a:xfrm>
        </p:spPr>
        <p:txBody>
          <a:bodyPr/>
          <a:lstStyle/>
          <a:p>
            <a:pPr lvl="0"/>
            <a:r>
              <a:rPr lang="hr-HR" sz="3200">
                <a:solidFill>
                  <a:srgbClr val="0070C0"/>
                </a:solidFill>
              </a:rPr>
              <a:t>Bring for the next time:</a:t>
            </a:r>
            <a:endParaRPr lang="en-US" sz="3200">
              <a:solidFill>
                <a:srgbClr val="0070C0"/>
              </a:solidFill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95819438-BDAA-35F3-2D6F-D9AF93A210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0181" y="460254"/>
            <a:ext cx="2353894" cy="156857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0303957-FA7F-033C-F11B-3AE8BEB2C40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784351" y="1632588"/>
            <a:ext cx="4445044" cy="4351336"/>
          </a:xfrm>
        </p:spPr>
        <p:txBody>
          <a:bodyPr/>
          <a:lstStyle/>
          <a:p>
            <a:pPr lvl="0"/>
            <a:r>
              <a:rPr lang="en-US" sz="2200"/>
              <a:t>Posterboard, cardboard or cardstock</a:t>
            </a:r>
            <a:endParaRPr lang="hr-HR" sz="2200"/>
          </a:p>
          <a:p>
            <a:pPr lvl="0"/>
            <a:r>
              <a:rPr lang="en-US" sz="2200"/>
              <a:t>Game tokens, such as small toys</a:t>
            </a:r>
          </a:p>
          <a:p>
            <a:pPr lvl="0"/>
            <a:r>
              <a:rPr lang="en-US" sz="2200"/>
              <a:t>Blank note cards or construction paper</a:t>
            </a:r>
          </a:p>
          <a:p>
            <a:pPr lvl="0"/>
            <a:r>
              <a:rPr lang="en-US" sz="2200"/>
              <a:t>Dice</a:t>
            </a:r>
          </a:p>
          <a:p>
            <a:pPr lvl="0"/>
            <a:r>
              <a:rPr lang="en-US" sz="2200"/>
              <a:t>Pencil, markers, crayons, paint and stickers</a:t>
            </a:r>
          </a:p>
          <a:p>
            <a:pPr lvl="0"/>
            <a:r>
              <a:rPr lang="en-US" sz="2200"/>
              <a:t>Paper</a:t>
            </a:r>
          </a:p>
          <a:p>
            <a:pPr lvl="0"/>
            <a:r>
              <a:rPr lang="en-US" sz="2200"/>
              <a:t>Ruler</a:t>
            </a:r>
          </a:p>
          <a:p>
            <a:pPr lvl="0"/>
            <a:endParaRPr lang="en-US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5B42DF33-AD48-A49B-8B5D-C3573FD425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9238" y="2804949"/>
            <a:ext cx="1448025" cy="14549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CC382820-183D-F70E-561A-5FC361C622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0107" y="3115726"/>
            <a:ext cx="1675610" cy="14761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AD002E3E-3F55-9735-931E-C989566A25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3846" y="4575474"/>
            <a:ext cx="1823121" cy="140845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C012B8B1-E142-2EC3-27E8-5BED5C2B7A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26201" y="4817882"/>
            <a:ext cx="2107701" cy="177864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D6C12F51-7156-BC97-30AB-B602DC9DF2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27487" y="1327087"/>
            <a:ext cx="1550749" cy="153517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402B42E6-42F6-F6EC-F5A8-61702164397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99608" y="2231867"/>
            <a:ext cx="1448025" cy="107818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12">
            <a:extLst>
              <a:ext uri="{FF2B5EF4-FFF2-40B4-BE49-F238E27FC236}">
                <a16:creationId xmlns:a16="http://schemas.microsoft.com/office/drawing/2014/main" id="{3BB637FC-5CC6-1EA1-D831-75D8026C6F5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57524" y="4148093"/>
            <a:ext cx="1190109" cy="137870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00CF0-C435-7ADF-CAC3-BD2F85E503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90041" y="375288"/>
            <a:ext cx="5095237" cy="1325559"/>
          </a:xfrm>
        </p:spPr>
        <p:txBody>
          <a:bodyPr/>
          <a:lstStyle/>
          <a:p>
            <a:pPr lvl="0"/>
            <a:r>
              <a:rPr lang="hr-HR" sz="3200">
                <a:solidFill>
                  <a:srgbClr val="0070C0"/>
                </a:solidFill>
              </a:rPr>
              <a:t>Finish your reader at home. </a:t>
            </a:r>
            <a:br>
              <a:rPr lang="hr-HR" sz="3200">
                <a:solidFill>
                  <a:srgbClr val="0070C0"/>
                </a:solidFill>
              </a:rPr>
            </a:br>
            <a:r>
              <a:rPr lang="hr-HR" sz="3200">
                <a:solidFill>
                  <a:srgbClr val="0070C0"/>
                </a:solidFill>
              </a:rPr>
              <a:t>Anywhere, anytime.</a:t>
            </a:r>
            <a:endParaRPr lang="en-US" sz="320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F7D99-FBDB-F8CE-3F67-8C46DC31ED3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453420" y="1619566"/>
            <a:ext cx="5587459" cy="4385572"/>
          </a:xfrm>
        </p:spPr>
        <p:txBody>
          <a:bodyPr>
            <a:noAutofit/>
          </a:bodyPr>
          <a:lstStyle/>
          <a:p>
            <a:pPr lvl="0"/>
            <a:r>
              <a:rPr lang="en-US" sz="1800"/>
              <a:t>Your </a:t>
            </a:r>
            <a:r>
              <a:rPr lang="hr-HR" sz="1800" b="1"/>
              <a:t>4</a:t>
            </a:r>
            <a:r>
              <a:rPr lang="en-US" sz="1800" b="1"/>
              <a:t> tasks </a:t>
            </a:r>
            <a:r>
              <a:rPr lang="hr-HR" sz="1800" b="1"/>
              <a:t>at home</a:t>
            </a:r>
            <a:r>
              <a:rPr lang="hr-HR" sz="1800"/>
              <a:t>:</a:t>
            </a:r>
            <a:endParaRPr lang="en-US" sz="1800">
              <a:solidFill>
                <a:srgbClr val="FF0000"/>
              </a:solidFill>
            </a:endParaRPr>
          </a:p>
          <a:p>
            <a:pPr marL="514350" lvl="0" indent="-514350" algn="just">
              <a:buAutoNum type="arabicParenR"/>
            </a:pPr>
            <a:r>
              <a:rPr lang="en-US" sz="1800"/>
              <a:t>Use dictionary to </a:t>
            </a:r>
            <a:r>
              <a:rPr lang="en-US" sz="1800" b="1"/>
              <a:t>find all unknown words </a:t>
            </a:r>
            <a:r>
              <a:rPr lang="en-US" sz="1800"/>
              <a:t>and </a:t>
            </a:r>
            <a:r>
              <a:rPr lang="en-US" sz="1800" b="1"/>
              <a:t>add them to your vocabulary list</a:t>
            </a:r>
            <a:endParaRPr lang="hr-HR" sz="1800" b="1"/>
          </a:p>
          <a:p>
            <a:pPr marL="514350" lvl="0" indent="-514350" algn="just">
              <a:buAutoNum type="arabicParenR"/>
            </a:pPr>
            <a:r>
              <a:rPr lang="en-US" sz="1800"/>
              <a:t>If you want, </a:t>
            </a:r>
            <a:r>
              <a:rPr lang="en-US" sz="1800" b="1"/>
              <a:t>do the exercises within your </a:t>
            </a:r>
            <a:r>
              <a:rPr lang="hr-HR" sz="1800" b="1"/>
              <a:t>e-book.</a:t>
            </a:r>
          </a:p>
          <a:p>
            <a:pPr marL="514350" lvl="0" indent="-514350" algn="just">
              <a:buAutoNum type="arabicParenR" startAt="3"/>
            </a:pPr>
            <a:r>
              <a:rPr lang="en-US" sz="1800"/>
              <a:t>After you have read </a:t>
            </a:r>
            <a:r>
              <a:rPr lang="hr-HR" sz="1800"/>
              <a:t>the entire </a:t>
            </a:r>
            <a:r>
              <a:rPr lang="en-US" sz="1800"/>
              <a:t>e-book, </a:t>
            </a:r>
            <a:r>
              <a:rPr lang="hr-HR" sz="1800"/>
              <a:t>it is   important </a:t>
            </a:r>
            <a:r>
              <a:rPr lang="hr-HR" sz="1800" b="1"/>
              <a:t>to write down 5-10 questions and answers based on your e-book:</a:t>
            </a:r>
          </a:p>
          <a:p>
            <a:pPr lvl="0" algn="just"/>
            <a:r>
              <a:rPr lang="hr-HR" sz="1800" i="1"/>
              <a:t>How many stepsisters does Cinderella have? </a:t>
            </a:r>
          </a:p>
          <a:p>
            <a:pPr lvl="0" algn="just"/>
            <a:r>
              <a:rPr lang="hr-HR" sz="1800" i="1"/>
              <a:t>Who was held captive in Jamestown? </a:t>
            </a:r>
          </a:p>
          <a:p>
            <a:pPr lvl="0" algn="just"/>
            <a:r>
              <a:rPr lang="hr-HR" sz="1800" i="1"/>
              <a:t>What are the names of the creatures that Zeus trapped in Hercules?  (....)</a:t>
            </a:r>
          </a:p>
          <a:p>
            <a:pPr marL="0" lvl="0" indent="0" algn="just">
              <a:buNone/>
            </a:pPr>
            <a:r>
              <a:rPr lang="hr-HR" sz="1800"/>
              <a:t>4)   </a:t>
            </a:r>
            <a:r>
              <a:rPr lang="en-US" sz="1800"/>
              <a:t>The most important task for you is to </a:t>
            </a:r>
            <a:r>
              <a:rPr lang="en-US" sz="1800" b="1"/>
              <a:t>ENJOY your reading</a:t>
            </a:r>
            <a:r>
              <a:rPr lang="en-US" sz="1800"/>
              <a:t>. </a:t>
            </a:r>
          </a:p>
          <a:p>
            <a:pPr marL="514350" lvl="0" indent="-514350">
              <a:buAutoNum type="arabicParenR"/>
            </a:pPr>
            <a:endParaRPr lang="hr-HR" sz="1800"/>
          </a:p>
          <a:p>
            <a:pPr marL="514350" lvl="0" indent="-514350">
              <a:buAutoNum type="arabicParenR"/>
            </a:pPr>
            <a:endParaRPr lang="hr-HR" sz="1800" b="1"/>
          </a:p>
          <a:p>
            <a:pPr marL="514350" lvl="0" indent="-514350">
              <a:buAutoNum type="arabicParenR"/>
            </a:pPr>
            <a:endParaRPr lang="en-US" sz="1800" b="1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15DA522D-8EB9-3819-A959-9CEA464D1AF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161321" y="455462"/>
            <a:ext cx="3238201" cy="208054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FCE65295-7867-3B67-FDCD-FEF3C773BE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4492" y="1619566"/>
            <a:ext cx="3481120" cy="356647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B3D6A2FD-135C-9D15-B4EE-E8F014F370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7092" y="2629521"/>
            <a:ext cx="3333746" cy="33273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F86B-A688-1526-5954-700CC0C18E0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69838" y="331707"/>
            <a:ext cx="4705164" cy="1189606"/>
          </a:xfrm>
        </p:spPr>
        <p:txBody>
          <a:bodyPr/>
          <a:lstStyle/>
          <a:p>
            <a:pPr lvl="0"/>
            <a:r>
              <a:rPr lang="hr-HR" sz="3200">
                <a:solidFill>
                  <a:srgbClr val="0070C0"/>
                </a:solidFill>
              </a:rPr>
              <a:t>Workshop- Game time!</a:t>
            </a:r>
            <a:br>
              <a:rPr lang="hr-HR" sz="3200">
                <a:solidFill>
                  <a:srgbClr val="0070C0"/>
                </a:solidFill>
              </a:rPr>
            </a:br>
            <a:endParaRPr lang="en-US" sz="3200">
              <a:solidFill>
                <a:srgbClr val="0070C0"/>
              </a:solidFill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5C938A3F-481E-DF0C-98DD-48C7505ED9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6646" y="0"/>
            <a:ext cx="1275359" cy="126950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A677549-05F4-D422-80E5-768533D4782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396371" y="1128543"/>
            <a:ext cx="5370993" cy="1971254"/>
          </a:xfrm>
        </p:spPr>
        <p:txBody>
          <a:bodyPr/>
          <a:lstStyle/>
          <a:p>
            <a:pPr lvl="0"/>
            <a:r>
              <a:rPr lang="en-US" sz="2000"/>
              <a:t>You are </a:t>
            </a:r>
            <a:r>
              <a:rPr lang="en-US" sz="2000" b="1"/>
              <a:t>a board game ma</a:t>
            </a:r>
            <a:r>
              <a:rPr lang="hr-HR" sz="2000" b="1"/>
              <a:t>ker</a:t>
            </a:r>
            <a:r>
              <a:rPr lang="en-US" sz="2000"/>
              <a:t>, and you have been assigned the task of </a:t>
            </a:r>
            <a:r>
              <a:rPr lang="en-US" sz="2000" b="1"/>
              <a:t>creating a board game </a:t>
            </a:r>
            <a:r>
              <a:rPr lang="en-US" sz="2000"/>
              <a:t>that will help </a:t>
            </a:r>
            <a:r>
              <a:rPr lang="hr-HR" sz="2000"/>
              <a:t> </a:t>
            </a:r>
            <a:r>
              <a:rPr lang="en-US" sz="2000"/>
              <a:t>students learn and review the</a:t>
            </a:r>
            <a:r>
              <a:rPr lang="hr-HR" sz="2000"/>
              <a:t> book</a:t>
            </a:r>
            <a:r>
              <a:rPr lang="en-US" sz="2000"/>
              <a:t> in a fun and interesting way!</a:t>
            </a:r>
            <a:r>
              <a:rPr lang="hr-HR" sz="2000"/>
              <a:t> </a:t>
            </a:r>
          </a:p>
          <a:p>
            <a:pPr marL="0" lvl="0" indent="0">
              <a:buNone/>
            </a:pPr>
            <a:r>
              <a:rPr lang="en-US"/>
              <a:t> </a:t>
            </a:r>
          </a:p>
          <a:p>
            <a:pPr lvl="0"/>
            <a:endParaRPr lang="hr-HR" sz="2000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C8374F2C-7F0F-AC1A-2DE9-54AC8BA4A0F4}"/>
              </a:ext>
            </a:extLst>
          </p:cNvPr>
          <p:cNvSpPr txBox="1"/>
          <p:nvPr/>
        </p:nvSpPr>
        <p:spPr>
          <a:xfrm>
            <a:off x="6575002" y="2342381"/>
            <a:ext cx="5258129" cy="341631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Collect at least 25 questions and answers </a:t>
            </a:r>
            <a:r>
              <a: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for your game that relate to the theme.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On a sheet of paper, </a:t>
            </a:r>
            <a:r>
              <a:rPr lang="en-US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sketch out what you want your board game to look </a:t>
            </a:r>
            <a:r>
              <a:rPr lang="hr-HR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like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Make</a:t>
            </a:r>
            <a:r>
              <a:rPr lang="en-US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hr-HR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game pieces</a:t>
            </a:r>
            <a:r>
              <a: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(</a:t>
            </a: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the pull cards by cutting blank note cards in half</a:t>
            </a:r>
            <a:r>
              <a: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, game tokens, dice...)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Relate the game to the book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     Example: The book is Cinderella, and the game board is in te shape of a castle. The purpose is to escape the evil step-mother.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Write the rules and short instructions </a:t>
            </a:r>
            <a:r>
              <a: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how to play</a:t>
            </a: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Finally, </a:t>
            </a:r>
            <a:r>
              <a:rPr lang="en-US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it's time to play!</a:t>
            </a:r>
            <a:endParaRPr lang="hr-HR" sz="1800" b="1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7AE857AE-58DA-04DC-5842-B67AC25A371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396371" y="2636965"/>
            <a:ext cx="4866025" cy="282716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bg>
      <p:bgPr>
        <a:blipFill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05EBC-C862-1460-1A39-F709AEA19A0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43416" y="213064"/>
            <a:ext cx="4705164" cy="1189606"/>
          </a:xfrm>
        </p:spPr>
        <p:txBody>
          <a:bodyPr/>
          <a:lstStyle/>
          <a:p>
            <a:pPr lvl="0"/>
            <a:r>
              <a:rPr lang="hr-HR" sz="3200">
                <a:solidFill>
                  <a:srgbClr val="0070C0"/>
                </a:solidFill>
              </a:rPr>
              <a:t>Workshop- Tips and tricks!</a:t>
            </a:r>
            <a:br>
              <a:rPr lang="hr-HR" sz="3200">
                <a:solidFill>
                  <a:srgbClr val="0070C0"/>
                </a:solidFill>
              </a:rPr>
            </a:br>
            <a:endParaRPr lang="en-US" sz="3200">
              <a:solidFill>
                <a:srgbClr val="0070C0"/>
              </a:solidFill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759BBD7E-771C-06D2-EADA-AC5C51BCF3BD}"/>
              </a:ext>
            </a:extLst>
          </p:cNvPr>
          <p:cNvSpPr txBox="1"/>
          <p:nvPr/>
        </p:nvSpPr>
        <p:spPr>
          <a:xfrm>
            <a:off x="2629265" y="1083664"/>
            <a:ext cx="6933465" cy="19389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Discover more ideas and tips how to make a board game</a:t>
            </a:r>
            <a:r>
              <a:rPr lang="hr-H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: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Read the article </a:t>
            </a:r>
            <a:r>
              <a:rPr lang="hr-H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that contains detailed steps of board making: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hlinkClick r:id="rId7"/>
              </a:rPr>
              <a:t> </a:t>
            </a: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hlinkClick r:id="rId7"/>
              </a:rPr>
              <a:t>https://scoutlife.org/hobbies-projects/projects/172763/how-to-make-your-own-board-game/</a:t>
            </a:r>
            <a:endParaRPr lang="hr-HR" sz="20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Watch the YouTube Videos </a:t>
            </a:r>
            <a:r>
              <a:rPr lang="hr-H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in which board game making takes place: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C1869EA9-9804-03EB-A435-3E33DA451F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4742" y="3192719"/>
            <a:ext cx="3151735" cy="27735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nline Media 9" title="How to Design a Board Game">
            <a:extLst>
              <a:ext uri="{FF2B5EF4-FFF2-40B4-BE49-F238E27FC236}">
                <a16:creationId xmlns:a16="http://schemas.microsoft.com/office/drawing/2014/main" id="{C46F7414-4C29-4E51-7F0B-87FF6C6995A0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119326" y="3230904"/>
            <a:ext cx="3480352" cy="273534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nline Media 10" title="Kids Art Challenge - Invent a Board Game!">
            <a:extLst>
              <a:ext uri="{FF2B5EF4-FFF2-40B4-BE49-F238E27FC236}">
                <a16:creationId xmlns:a16="http://schemas.microsoft.com/office/drawing/2014/main" id="{4FB5979A-818D-44E0-8235-6666D465CDF2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231858" y="3230904"/>
            <a:ext cx="3609072" cy="274127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FA54935C-EBA7-EE7D-1E41-13DFDDE156B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16646" y="0"/>
            <a:ext cx="1275359" cy="126950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7E5B3-E397-2F40-51C6-F2DE9DAFEB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43416" y="213064"/>
            <a:ext cx="4705164" cy="1189606"/>
          </a:xfrm>
        </p:spPr>
        <p:txBody>
          <a:bodyPr/>
          <a:lstStyle/>
          <a:p>
            <a:pPr lvl="0"/>
            <a:r>
              <a:rPr lang="hr-HR" sz="3200">
                <a:solidFill>
                  <a:srgbClr val="0070C0"/>
                </a:solidFill>
              </a:rPr>
              <a:t>Workshop- Game time!</a:t>
            </a:r>
            <a:br>
              <a:rPr lang="hr-HR" sz="3200">
                <a:solidFill>
                  <a:srgbClr val="0070C0"/>
                </a:solidFill>
              </a:rPr>
            </a:br>
            <a:endParaRPr lang="en-US" sz="3200">
              <a:solidFill>
                <a:srgbClr val="0070C0"/>
              </a:solidFill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C881EABC-D898-DC03-68C3-0FA34D61A4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6646" y="0"/>
            <a:ext cx="1275359" cy="126950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77C070E5-7614-683C-44FB-F86C12B8B8E4}"/>
              </a:ext>
            </a:extLst>
          </p:cNvPr>
          <p:cNvSpPr txBox="1"/>
          <p:nvPr/>
        </p:nvSpPr>
        <p:spPr>
          <a:xfrm>
            <a:off x="1706242" y="1269507"/>
            <a:ext cx="5474558" cy="37548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In groups, </a:t>
            </a:r>
            <a:r>
              <a:rPr lang="en-US" sz="2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present your board game</a:t>
            </a: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, </a:t>
            </a:r>
            <a:r>
              <a:rPr lang="en-US" sz="2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show the board, game pieces, read the rules and instructions.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Choose a game that you like best and play it with your friend.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Try out as many games as possible</a:t>
            </a: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Teacher records pupils while presenting or takes photos of the games.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25131978-AC64-FF6C-04EE-DA976B5FC7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0996" y="3296494"/>
            <a:ext cx="3834764" cy="262112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87FE1CE7-0A85-C493-DAE5-4B90273824F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862541" y="1319698"/>
            <a:ext cx="3783220" cy="189382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1396A-1361-0852-98D8-41E347C467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35310" y="448915"/>
            <a:ext cx="4565489" cy="1269507"/>
          </a:xfrm>
        </p:spPr>
        <p:txBody>
          <a:bodyPr/>
          <a:lstStyle/>
          <a:p>
            <a:pPr lvl="0"/>
            <a:r>
              <a:rPr lang="hr-HR" sz="2600">
                <a:solidFill>
                  <a:srgbClr val="0070C0"/>
                </a:solidFill>
              </a:rPr>
              <a:t>Alternative to a Board Game:</a:t>
            </a:r>
            <a:br>
              <a:rPr lang="hr-HR" sz="2600">
                <a:solidFill>
                  <a:srgbClr val="0070C0"/>
                </a:solidFill>
              </a:rPr>
            </a:br>
            <a:r>
              <a:rPr lang="hr-HR" sz="2600">
                <a:solidFill>
                  <a:srgbClr val="0070C0"/>
                </a:solidFill>
              </a:rPr>
              <a:t>Make Your Own Quizz</a:t>
            </a:r>
            <a:br>
              <a:rPr lang="hr-HR" sz="2600">
                <a:solidFill>
                  <a:srgbClr val="0070C0"/>
                </a:solidFill>
              </a:rPr>
            </a:br>
            <a:endParaRPr lang="en-US" sz="2600">
              <a:solidFill>
                <a:srgbClr val="0070C0"/>
              </a:solidFill>
            </a:endParaRPr>
          </a:p>
        </p:txBody>
      </p:sp>
      <p:sp>
        <p:nvSpPr>
          <p:cNvPr id="3" name="Content Placeholder 19">
            <a:extLst>
              <a:ext uri="{FF2B5EF4-FFF2-40B4-BE49-F238E27FC236}">
                <a16:creationId xmlns:a16="http://schemas.microsoft.com/office/drawing/2014/main" id="{77B4914E-0355-B1AB-BCCC-EF0FD96D157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286149" y="1189296"/>
            <a:ext cx="4932282" cy="4310106"/>
          </a:xfrm>
        </p:spPr>
        <p:txBody>
          <a:bodyPr/>
          <a:lstStyle/>
          <a:p>
            <a:pPr lvl="0"/>
            <a:endParaRPr lang="hr-HR" b="1"/>
          </a:p>
          <a:p>
            <a:pPr lvl="0"/>
            <a:r>
              <a:rPr lang="en-US" sz="2000"/>
              <a:t>You are </a:t>
            </a:r>
            <a:r>
              <a:rPr lang="en-US" sz="2000" b="1"/>
              <a:t>a </a:t>
            </a:r>
            <a:r>
              <a:rPr lang="hr-HR" sz="2000" b="1"/>
              <a:t>quizz maker</a:t>
            </a:r>
            <a:r>
              <a:rPr lang="en-US" sz="2000"/>
              <a:t>, and you have been assigned the task of </a:t>
            </a:r>
            <a:r>
              <a:rPr lang="en-US" sz="2000" b="1"/>
              <a:t>creating a</a:t>
            </a:r>
            <a:r>
              <a:rPr lang="hr-HR" sz="2000" b="1"/>
              <a:t>n online quizz</a:t>
            </a:r>
            <a:r>
              <a:rPr lang="en-US" sz="2000" b="1"/>
              <a:t> </a:t>
            </a:r>
            <a:r>
              <a:rPr lang="en-US" sz="2000"/>
              <a:t>that will help </a:t>
            </a:r>
            <a:r>
              <a:rPr lang="hr-HR" sz="2000"/>
              <a:t> </a:t>
            </a:r>
            <a:r>
              <a:rPr lang="en-US" sz="2000"/>
              <a:t>students learn and review the</a:t>
            </a:r>
            <a:r>
              <a:rPr lang="hr-HR" sz="2000"/>
              <a:t> book</a:t>
            </a:r>
            <a:r>
              <a:rPr lang="en-US" sz="2000"/>
              <a:t> in a fun and interesting way!</a:t>
            </a:r>
            <a:endParaRPr lang="hr-HR" sz="2000" b="1"/>
          </a:p>
          <a:p>
            <a:pPr marL="0" lvl="0" indent="0">
              <a:buNone/>
            </a:pPr>
            <a:endParaRPr lang="en-US"/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5C8B106F-773E-42AC-FE47-C1519BD35DEE}"/>
              </a:ext>
            </a:extLst>
          </p:cNvPr>
          <p:cNvSpPr txBox="1"/>
          <p:nvPr/>
        </p:nvSpPr>
        <p:spPr>
          <a:xfrm>
            <a:off x="6400800" y="1718422"/>
            <a:ext cx="5379872" cy="2431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Collect at least 25 questions and answers </a:t>
            </a:r>
            <a:r>
              <a:rPr lang="hr-HR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for your quizz that relate to the theme.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Follow the instructions carefully to make and share your quizz</a:t>
            </a:r>
            <a:r>
              <a:rPr lang="hr-HR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0E6F814E-AE1F-3A5B-C08E-35B2E66087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9334" y="3344353"/>
            <a:ext cx="4445913" cy="207644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F53E24BB-94B0-3E87-F453-74916AD0C3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16646" y="0"/>
            <a:ext cx="1275359" cy="126950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Online Media 7" title="How to use Quizizz to make quiz and share it.">
            <a:hlinkClick r:id="" action="ppaction://media"/>
            <a:extLst>
              <a:ext uri="{FF2B5EF4-FFF2-40B4-BE49-F238E27FC236}">
                <a16:creationId xmlns:a16="http://schemas.microsoft.com/office/drawing/2014/main" id="{89F46331-A4B3-E57E-AE1D-3481728BA4A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6881043" y="3223967"/>
            <a:ext cx="4751633" cy="21953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6B59BE4D-DF21-06D0-88AB-ECDD676345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0438" y="0"/>
            <a:ext cx="1331558" cy="132555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F187390-F4DD-4066-BE55-4249E772DF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30219" y="0"/>
            <a:ext cx="1331558" cy="1682752"/>
          </a:xfrm>
        </p:spPr>
        <p:txBody>
          <a:bodyPr/>
          <a:lstStyle/>
          <a:p>
            <a:pPr lvl="0"/>
            <a:r>
              <a:rPr lang="hr-HR" sz="3200">
                <a:solidFill>
                  <a:srgbClr val="0070C0"/>
                </a:solidFill>
              </a:rPr>
              <a:t>Post it!</a:t>
            </a:r>
            <a:endParaRPr lang="en-US" sz="3200">
              <a:solidFill>
                <a:srgbClr val="0070C0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EC90C40-8665-1B5E-513D-B981184AEC5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951357" y="1520820"/>
            <a:ext cx="5225539" cy="4423757"/>
          </a:xfrm>
        </p:spPr>
        <p:txBody>
          <a:bodyPr/>
          <a:lstStyle/>
          <a:p>
            <a:pPr lvl="0"/>
            <a:r>
              <a:rPr lang="en-US" sz="2000" b="1"/>
              <a:t>Write Instagram Post or Facebook Status </a:t>
            </a:r>
            <a:r>
              <a:rPr lang="en-US" sz="2000"/>
              <a:t>on your impression of the workshop on small, sticky pieces of paper and </a:t>
            </a:r>
            <a:r>
              <a:rPr lang="en-US" sz="2000" b="1"/>
              <a:t>put it on the board. </a:t>
            </a:r>
          </a:p>
          <a:p>
            <a:pPr lvl="0"/>
            <a:r>
              <a:rPr lang="en-US" sz="2000" b="1"/>
              <a:t>Read other pupils’ posts.</a:t>
            </a:r>
          </a:p>
          <a:p>
            <a:pPr lvl="0"/>
            <a:r>
              <a:rPr lang="en-US" sz="2000"/>
              <a:t> How did they like the workshop?</a:t>
            </a:r>
          </a:p>
          <a:p>
            <a:pPr marL="0" lvl="0" indent="0">
              <a:buNone/>
            </a:pPr>
            <a:r>
              <a:rPr lang="en-US" sz="2000" b="1"/>
              <a:t>Alternative: </a:t>
            </a:r>
          </a:p>
          <a:p>
            <a:pPr lvl="0"/>
            <a:r>
              <a:rPr lang="en-US" sz="2000" b="1"/>
              <a:t>Use online app and write/share your posts: </a:t>
            </a:r>
          </a:p>
          <a:p>
            <a:pPr marL="0" lvl="0" indent="0">
              <a:buNone/>
            </a:pPr>
            <a:r>
              <a:rPr lang="hr-HR" sz="2200">
                <a:hlinkClick r:id="rId5"/>
              </a:rPr>
              <a:t>https://howto.ideaflip.com/en/articles/637712-how-to-work-with-notes-and-elements</a:t>
            </a:r>
            <a:endParaRPr lang="hr-HR" sz="2200"/>
          </a:p>
          <a:p>
            <a:pPr lvl="0"/>
            <a:endParaRPr lang="en-US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8E4EAB26-F465-1A46-A109-F1C6A42BFD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2863" y="3732699"/>
            <a:ext cx="3386169" cy="20476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82C4BF5D-1FC5-059C-D10A-40C90568309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98715" y="1247771"/>
            <a:ext cx="3274475" cy="218122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F73D1154-5714-969C-FD6C-B82D3377E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8302" y="1264130"/>
            <a:ext cx="5113333" cy="446254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936CD-16A0-EE19-E76B-E0AE54887650}"/>
              </a:ext>
            </a:extLst>
          </p:cNvPr>
          <p:cNvSpPr txBox="1"/>
          <p:nvPr/>
        </p:nvSpPr>
        <p:spPr>
          <a:xfrm>
            <a:off x="2568330" y="-576894"/>
            <a:ext cx="7176119" cy="8315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br>
              <a:rPr lang="hr-HR" sz="3200" b="1" i="0" u="none" strike="noStrike" kern="1200" cap="none" spc="0" baseline="0">
                <a:solidFill>
                  <a:srgbClr val="4472C4"/>
                </a:solidFill>
                <a:uFillTx/>
                <a:latin typeface="Calibri Light"/>
              </a:rPr>
            </a:br>
            <a:br>
              <a:rPr lang="hr-HR" sz="3200" b="1" i="0" u="none" strike="noStrike" kern="1200" cap="none" spc="0" baseline="0">
                <a:solidFill>
                  <a:srgbClr val="4472C4"/>
                </a:solidFill>
                <a:uFillTx/>
                <a:latin typeface="Calibri Light"/>
              </a:rPr>
            </a:br>
            <a:br>
              <a:rPr lang="hr-HR" sz="3200" b="1" i="0" u="none" strike="noStrike" kern="1200" cap="none" spc="0" baseline="0">
                <a:solidFill>
                  <a:srgbClr val="4472C4"/>
                </a:solidFill>
                <a:uFillTx/>
                <a:latin typeface="Calibri Light"/>
              </a:rPr>
            </a:br>
            <a:br>
              <a:rPr lang="hr-HR" sz="3200" b="1" i="0" u="none" strike="noStrike" kern="1200" cap="none" spc="0" baseline="0">
                <a:solidFill>
                  <a:srgbClr val="4472C4"/>
                </a:solidFill>
                <a:uFillTx/>
                <a:latin typeface="Calibri Light"/>
              </a:rPr>
            </a:br>
            <a:br>
              <a:rPr lang="hr-HR" sz="3200" b="1" i="0" u="none" strike="noStrike" kern="1200" cap="none" spc="0" baseline="0">
                <a:solidFill>
                  <a:srgbClr val="4472C4"/>
                </a:solidFill>
                <a:uFillTx/>
                <a:latin typeface="Calibri Light"/>
              </a:rPr>
            </a:br>
            <a:r>
              <a:rPr lang="hr-HR" sz="3200" b="1" i="0" u="none" strike="noStrike" kern="1200" cap="none" spc="0" baseline="0">
                <a:solidFill>
                  <a:srgbClr val="4472C4"/>
                </a:solidFill>
                <a:uFillTx/>
                <a:latin typeface="Calibri Light"/>
              </a:rPr>
              <a:t>WORKSHOP: </a:t>
            </a:r>
            <a:r>
              <a:rPr lang="hr-HR" sz="3200" b="1" i="1" u="none" strike="noStrike" kern="1200" cap="none" spc="0" baseline="0">
                <a:solidFill>
                  <a:srgbClr val="4472C4"/>
                </a:solidFill>
                <a:uFillTx/>
                <a:latin typeface="Calibri Light"/>
              </a:rPr>
              <a:t>Make Your Own Board Games</a:t>
            </a:r>
            <a:br>
              <a:rPr lang="en-US" sz="3200" b="1" i="1" u="none" strike="noStrike" kern="1200" cap="none" spc="0" baseline="0">
                <a:solidFill>
                  <a:srgbClr val="4472C4"/>
                </a:solidFill>
                <a:uFillTx/>
                <a:latin typeface="Calibri Light"/>
              </a:rPr>
            </a:br>
            <a:endParaRPr lang="en-US" sz="3200" b="0" i="0" u="none" strike="noStrike" kern="1200" cap="none" spc="0" baseline="0">
              <a:solidFill>
                <a:srgbClr val="000000"/>
              </a:solidFill>
              <a:uFillTx/>
              <a:latin typeface="Calibri Light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836E81A9-D911-64E8-7A03-9269B9A90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922" y="1260390"/>
            <a:ext cx="1521662" cy="211622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83F9BF5B-5632-DE35-14F6-FEAC4A5A71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2137" y="1259284"/>
            <a:ext cx="1491432" cy="213637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AA20430B-DBFF-36ED-8AFA-B107B7EC6A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9156" y="1289523"/>
            <a:ext cx="1521662" cy="210614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00938560-B70F-1873-5FE1-9CF419D7FF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2789" y="1289523"/>
            <a:ext cx="1501508" cy="212737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FAA0A19D-46E7-91D3-B957-E215279D1B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70778" y="1252316"/>
            <a:ext cx="1451125" cy="217668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709F562D-E331-1252-CEC0-364C767B96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2950" y="3560006"/>
            <a:ext cx="1521662" cy="219683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FF977C23-023F-D3C5-065D-573CED27F03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42137" y="3570082"/>
            <a:ext cx="1491432" cy="218676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CFE40D29-509A-106D-3313-E4BA9C0F4E0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15846" y="3590793"/>
            <a:ext cx="1582122" cy="215653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12">
            <a:extLst>
              <a:ext uri="{FF2B5EF4-FFF2-40B4-BE49-F238E27FC236}">
                <a16:creationId xmlns:a16="http://schemas.microsoft.com/office/drawing/2014/main" id="{B78A1BB3-3902-7C0F-0472-80AB86FB31F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22636" y="3590793"/>
            <a:ext cx="1521662" cy="217776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Picture 13">
            <a:extLst>
              <a:ext uri="{FF2B5EF4-FFF2-40B4-BE49-F238E27FC236}">
                <a16:creationId xmlns:a16="http://schemas.microsoft.com/office/drawing/2014/main" id="{C9D74A9D-BD75-00F7-417E-D5CC1CE7477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01008" y="3590793"/>
            <a:ext cx="1420895" cy="218676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7CFFE648-D713-993C-58C7-EF957B17FACA}"/>
              </a:ext>
            </a:extLst>
          </p:cNvPr>
          <p:cNvSpPr txBox="1"/>
          <p:nvPr/>
        </p:nvSpPr>
        <p:spPr>
          <a:xfrm>
            <a:off x="4405542" y="643582"/>
            <a:ext cx="3380911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3200" b="0" i="0" u="none" strike="noStrike" kern="1200" cap="none" spc="0" baseline="0">
                <a:solidFill>
                  <a:srgbClr val="0070C0"/>
                </a:solidFill>
                <a:uFillTx/>
                <a:latin typeface="Calibri Light"/>
              </a:rPr>
              <a:t>Let’s get started!</a:t>
            </a:r>
            <a:endParaRPr lang="en-US" sz="3200" b="0" i="0" u="none" strike="noStrike" kern="1200" cap="none" spc="0" baseline="0">
              <a:solidFill>
                <a:srgbClr val="0070C0"/>
              </a:solidFill>
              <a:uFillTx/>
              <a:latin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7EA41-1577-0111-23FD-12C940BFC08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166094" y="1257300"/>
            <a:ext cx="10373877" cy="4343400"/>
          </a:xfrm>
        </p:spPr>
        <p:txBody>
          <a:bodyPr/>
          <a:lstStyle/>
          <a:p>
            <a:pPr marL="0" lvl="0" indent="0">
              <a:buNone/>
            </a:pPr>
            <a:endParaRPr lang="hr-HR" sz="2000" b="1"/>
          </a:p>
          <a:p>
            <a:pPr marL="0" lvl="0" indent="0">
              <a:buNone/>
            </a:pPr>
            <a:r>
              <a:rPr lang="hr-HR" sz="2000" b="1"/>
              <a:t>Click </a:t>
            </a:r>
            <a:r>
              <a:rPr lang="hr-HR" sz="2000" b="1">
                <a:hlinkClick r:id="rId3"/>
              </a:rPr>
              <a:t>here</a:t>
            </a:r>
            <a:r>
              <a:rPr lang="hr-HR" sz="2000" b="1"/>
              <a:t> and log in to</a:t>
            </a:r>
            <a:r>
              <a:rPr lang="hr-HR" sz="2000" b="1" i="1"/>
              <a:t> Oxford Reading Club </a:t>
            </a:r>
            <a:r>
              <a:rPr lang="hr-HR" sz="2000"/>
              <a:t>by using your </a:t>
            </a:r>
            <a:r>
              <a:rPr lang="hr-HR" sz="2000" b="1" u="sng"/>
              <a:t>ID</a:t>
            </a:r>
            <a:r>
              <a:rPr lang="hr-HR" sz="2000"/>
              <a:t> and </a:t>
            </a:r>
            <a:r>
              <a:rPr lang="hr-HR" sz="2000" b="1" u="sng"/>
              <a:t>password</a:t>
            </a:r>
            <a:r>
              <a:rPr lang="hr-HR" sz="2000" b="1"/>
              <a:t> </a:t>
            </a:r>
            <a:r>
              <a:rPr lang="hr-HR" sz="2000"/>
              <a:t>:</a:t>
            </a:r>
            <a:br>
              <a:rPr lang="hr-HR" sz="2000"/>
            </a:br>
            <a:br>
              <a:rPr lang="hr-HR" b="1"/>
            </a:br>
            <a:br>
              <a:rPr lang="hr-HR" b="1"/>
            </a:br>
            <a:br>
              <a:rPr lang="hr-HR"/>
            </a:br>
            <a:endParaRPr lang="hr-HR"/>
          </a:p>
          <a:p>
            <a:pPr marL="0" lvl="0" indent="0">
              <a:buNone/>
            </a:pPr>
            <a:endParaRPr lang="hr-HR" sz="2000" b="1" i="1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98BCB3AC-70FB-CE19-2DE7-DA32FEEB5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838" y="2415232"/>
            <a:ext cx="5480319" cy="289017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43891-7C3E-A0A8-F928-14FCB1D14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79972" y="321996"/>
            <a:ext cx="5832052" cy="1325559"/>
          </a:xfrm>
        </p:spPr>
        <p:txBody>
          <a:bodyPr/>
          <a:lstStyle/>
          <a:p>
            <a:pPr lvl="0"/>
            <a:r>
              <a:rPr lang="hr-HR" sz="3200">
                <a:solidFill>
                  <a:srgbClr val="0070C0"/>
                </a:solidFill>
              </a:rPr>
              <a:t>What can we discover by reading?</a:t>
            </a:r>
            <a:endParaRPr lang="en-US" sz="3200">
              <a:solidFill>
                <a:srgbClr val="0070C0"/>
              </a:solidFill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C6116402-6372-659B-C31B-52033E4B6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6887" y="1058015"/>
            <a:ext cx="1497467" cy="1179073"/>
          </a:xfrm>
          <a:prstGeom prst="rect">
            <a:avLst/>
          </a:prstGeom>
          <a:solidFill>
            <a:srgbClr val="0070C0"/>
          </a:solidFill>
          <a:ln cap="flat">
            <a:noFill/>
          </a:ln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77AD0FF-6EA3-C139-4DA4-6F7758A4C85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630393" y="1406109"/>
            <a:ext cx="8036698" cy="4684590"/>
          </a:xfrm>
        </p:spPr>
        <p:txBody>
          <a:bodyPr/>
          <a:lstStyle/>
          <a:p>
            <a:pPr lvl="0"/>
            <a:r>
              <a:rPr lang="hr-HR" sz="2200"/>
              <a:t>Quickly </a:t>
            </a:r>
            <a:r>
              <a:rPr lang="hr-HR" sz="2200" b="1"/>
              <a:t>skim and scan Oxford Reading Club and write </a:t>
            </a:r>
            <a:r>
              <a:rPr lang="hr-HR" sz="2200"/>
              <a:t>at least three titles in the correct column:</a:t>
            </a:r>
          </a:p>
          <a:p>
            <a:pPr marL="0" lvl="0" indent="0">
              <a:buNone/>
            </a:pPr>
            <a:endParaRPr lang="hr-HR" sz="2400"/>
          </a:p>
          <a:p>
            <a:pPr marL="0" lvl="0" indent="0">
              <a:buNone/>
            </a:pPr>
            <a:endParaRPr lang="hr-HR" sz="2400"/>
          </a:p>
          <a:p>
            <a:pPr lvl="0"/>
            <a:endParaRPr lang="hr-HR" sz="2400"/>
          </a:p>
          <a:p>
            <a:pPr lvl="0"/>
            <a:endParaRPr lang="hr-HR" sz="2400"/>
          </a:p>
          <a:p>
            <a:pPr lvl="0"/>
            <a:endParaRPr lang="hr-HR" sz="2400"/>
          </a:p>
          <a:p>
            <a:pPr marL="0" lvl="0" indent="0">
              <a:buNone/>
            </a:pPr>
            <a:endParaRPr lang="hr-HR" sz="2400"/>
          </a:p>
          <a:p>
            <a:pPr marL="0" lvl="0" indent="0">
              <a:buNone/>
            </a:pPr>
            <a:endParaRPr lang="hr-HR" sz="2400" b="1"/>
          </a:p>
          <a:p>
            <a:pPr lvl="0"/>
            <a:r>
              <a:rPr lang="hr-HR" sz="2200" b="1"/>
              <a:t>Compare</a:t>
            </a:r>
            <a:r>
              <a:rPr lang="hr-HR" sz="2200"/>
              <a:t> your answers with your classmates.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BB37112C-0433-74FA-5789-83706765D932}"/>
              </a:ext>
            </a:extLst>
          </p:cNvPr>
          <p:cNvGraphicFramePr>
            <a:graphicFrameLocks noGrp="1"/>
          </p:cNvGraphicFramePr>
          <p:nvPr/>
        </p:nvGraphicFramePr>
        <p:xfrm>
          <a:off x="1753928" y="2427768"/>
          <a:ext cx="8318378" cy="252125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645889">
                  <a:extLst>
                    <a:ext uri="{9D8B030D-6E8A-4147-A177-3AD203B41FA5}">
                      <a16:colId xmlns:a16="http://schemas.microsoft.com/office/drawing/2014/main" val="613328785"/>
                    </a:ext>
                  </a:extLst>
                </a:gridCol>
                <a:gridCol w="2813316">
                  <a:extLst>
                    <a:ext uri="{9D8B030D-6E8A-4147-A177-3AD203B41FA5}">
                      <a16:colId xmlns:a16="http://schemas.microsoft.com/office/drawing/2014/main" val="3846107922"/>
                    </a:ext>
                  </a:extLst>
                </a:gridCol>
                <a:gridCol w="2859173">
                  <a:extLst>
                    <a:ext uri="{9D8B030D-6E8A-4147-A177-3AD203B41FA5}">
                      <a16:colId xmlns:a16="http://schemas.microsoft.com/office/drawing/2014/main" val="72405980"/>
                    </a:ext>
                  </a:extLst>
                </a:gridCol>
              </a:tblGrid>
              <a:tr h="2521256">
                <a:tc>
                  <a:txBody>
                    <a:bodyPr/>
                    <a:lstStyle/>
                    <a:p>
                      <a:pPr lvl="0"/>
                      <a:r>
                        <a:rPr lang="hr-HR" sz="2000"/>
                        <a:t>Tales: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hr-HR" sz="2000"/>
                        <a:t>Story Collections </a:t>
                      </a:r>
                    </a:p>
                    <a:p>
                      <a:pPr lvl="0"/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hr-HR" sz="2000"/>
                        <a:t>World Literature</a:t>
                      </a:r>
                    </a:p>
                    <a:p>
                      <a:pPr lvl="0"/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4156225"/>
                  </a:ext>
                </a:extLst>
              </a:tr>
            </a:tbl>
          </a:graphicData>
        </a:graphic>
      </p:graphicFrame>
      <p:pic>
        <p:nvPicPr>
          <p:cNvPr id="6" name="Picture 7">
            <a:extLst>
              <a:ext uri="{FF2B5EF4-FFF2-40B4-BE49-F238E27FC236}">
                <a16:creationId xmlns:a16="http://schemas.microsoft.com/office/drawing/2014/main" id="{886A1271-DC13-02CF-EBF3-7D95EBC5EC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1587" y="2865912"/>
            <a:ext cx="1284274" cy="162674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0E2FA1FA-D8D0-7F50-A6B7-9B40F769A9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7853" y="3003191"/>
            <a:ext cx="1196080" cy="168248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E5AB1BB0-9C3B-97B0-C29E-19A3004A8A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9735" y="3146432"/>
            <a:ext cx="1216947" cy="168017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870E9900-70F7-30F0-4579-6AF0B4AF74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2621" y="2808021"/>
            <a:ext cx="1216947" cy="168130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BAB93AAB-C460-A831-CD52-4356A9F470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97258" y="2961732"/>
            <a:ext cx="1269050" cy="180429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12">
            <a:extLst>
              <a:ext uri="{FF2B5EF4-FFF2-40B4-BE49-F238E27FC236}">
                <a16:creationId xmlns:a16="http://schemas.microsoft.com/office/drawing/2014/main" id="{FDCDE8E6-EB6F-9471-704D-9081FC94CB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91767" y="3146432"/>
            <a:ext cx="1301630" cy="172151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Picture 13">
            <a:extLst>
              <a:ext uri="{FF2B5EF4-FFF2-40B4-BE49-F238E27FC236}">
                <a16:creationId xmlns:a16="http://schemas.microsoft.com/office/drawing/2014/main" id="{EAD9B3BB-1777-DC9A-0649-0BF8212752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25319" y="2808296"/>
            <a:ext cx="1229529" cy="172151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Picture 14">
            <a:extLst>
              <a:ext uri="{FF2B5EF4-FFF2-40B4-BE49-F238E27FC236}">
                <a16:creationId xmlns:a16="http://schemas.microsoft.com/office/drawing/2014/main" id="{50AD6800-9191-D42B-9779-F2D5F50FB16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52417" y="3026846"/>
            <a:ext cx="1167963" cy="16870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Picture 15">
            <a:extLst>
              <a:ext uri="{FF2B5EF4-FFF2-40B4-BE49-F238E27FC236}">
                <a16:creationId xmlns:a16="http://schemas.microsoft.com/office/drawing/2014/main" id="{F209B07B-A607-F333-D839-B28B938F969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91275" y="3245361"/>
            <a:ext cx="1167963" cy="160347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84657-DEBE-6748-F75A-5BFB972F5B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60222" y="141603"/>
            <a:ext cx="6071561" cy="1325559"/>
          </a:xfrm>
        </p:spPr>
        <p:txBody>
          <a:bodyPr/>
          <a:lstStyle/>
          <a:p>
            <a:pPr lvl="0"/>
            <a:r>
              <a:rPr lang="hr-HR" sz="3200">
                <a:solidFill>
                  <a:srgbClr val="0070C0"/>
                </a:solidFill>
              </a:rPr>
              <a:t>Read your way to better English! </a:t>
            </a:r>
            <a:endParaRPr lang="en-US" sz="320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E4F7D-D264-30BB-7CC5-B83C9D4A70E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589419" y="1394304"/>
            <a:ext cx="9013167" cy="4351336"/>
          </a:xfrm>
        </p:spPr>
        <p:txBody>
          <a:bodyPr/>
          <a:lstStyle/>
          <a:p>
            <a:pPr lvl="0"/>
            <a:r>
              <a:rPr lang="hr-HR" sz="2000" b="1" dirty="0"/>
              <a:t>Choose an e-book </a:t>
            </a:r>
            <a:r>
              <a:rPr lang="hr-HR" sz="2000" dirty="0"/>
              <a:t>that belongs to </a:t>
            </a:r>
            <a:r>
              <a:rPr lang="hr-HR" sz="2000" b="1" dirty="0"/>
              <a:t>tales, story collections or world literature </a:t>
            </a:r>
            <a:r>
              <a:rPr lang="hr-HR" sz="2000" dirty="0"/>
              <a:t>from </a:t>
            </a:r>
            <a:r>
              <a:rPr lang="hr-HR" sz="2000" u="sng" dirty="0"/>
              <a:t>Classical Tales, Dominoes or Bookworms Collections </a:t>
            </a:r>
            <a:r>
              <a:rPr lang="hr-HR" sz="2000" dirty="0"/>
              <a:t>that you would like to read. </a:t>
            </a:r>
          </a:p>
          <a:p>
            <a:pPr lvl="0"/>
            <a:r>
              <a:rPr lang="hr-HR" sz="2000" dirty="0"/>
              <a:t>For now, don’t tell it to anyone. </a:t>
            </a:r>
            <a:r>
              <a:rPr lang="hr-HR" sz="2000" dirty="0">
                <a:sym typeface="Wingdings" panose="05000000000000000000" pitchFamily="2" charset="2"/>
              </a:rPr>
              <a:t></a:t>
            </a:r>
            <a:endParaRPr lang="hr-HR" sz="2000" dirty="0"/>
          </a:p>
          <a:p>
            <a:pPr marL="0" lvl="0" indent="0">
              <a:buNone/>
            </a:pPr>
            <a:endParaRPr lang="hr-HR" dirty="0"/>
          </a:p>
          <a:p>
            <a:pPr lvl="0"/>
            <a:endParaRPr lang="hr-HR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A033EB07-7D7D-90E4-9710-5564375BF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0" y="2637175"/>
            <a:ext cx="8762996" cy="301651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9E764-878F-B3E2-2EEB-4E59760E14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07014" y="-167911"/>
            <a:ext cx="6255072" cy="1300066"/>
          </a:xfrm>
        </p:spPr>
        <p:txBody>
          <a:bodyPr/>
          <a:lstStyle/>
          <a:p>
            <a:pPr lvl="0"/>
            <a:r>
              <a:rPr lang="hr-HR" sz="3200">
                <a:solidFill>
                  <a:srgbClr val="0070C0"/>
                </a:solidFill>
              </a:rPr>
              <a:t>Pre-reading activities:Time to mime!</a:t>
            </a:r>
            <a:endParaRPr lang="en-US" sz="320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3B1A2-E29D-31D5-0935-EB38AC63D36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636419" y="1296472"/>
            <a:ext cx="5395673" cy="4757065"/>
          </a:xfrm>
        </p:spPr>
        <p:txBody>
          <a:bodyPr/>
          <a:lstStyle/>
          <a:p>
            <a:pPr lvl="0" algn="just">
              <a:lnSpc>
                <a:spcPct val="70000"/>
              </a:lnSpc>
            </a:pPr>
            <a:r>
              <a:rPr lang="hr-HR" sz="2000" dirty="0"/>
              <a:t>Have you ever tried to tell a story without </a:t>
            </a:r>
          </a:p>
          <a:p>
            <a:pPr marL="0" lvl="0" indent="0" algn="just">
              <a:lnSpc>
                <a:spcPct val="70000"/>
              </a:lnSpc>
              <a:buNone/>
            </a:pPr>
            <a:r>
              <a:rPr lang="hr-HR" sz="2000" dirty="0"/>
              <a:t>    words through your facial expressions and</a:t>
            </a:r>
          </a:p>
          <a:p>
            <a:pPr marL="0" lvl="0" indent="0" algn="just">
              <a:lnSpc>
                <a:spcPct val="70000"/>
              </a:lnSpc>
              <a:buNone/>
            </a:pPr>
            <a:r>
              <a:rPr lang="hr-HR" sz="2000" dirty="0"/>
              <a:t>    body movements? How is this art called?</a:t>
            </a:r>
          </a:p>
          <a:p>
            <a:pPr marL="0" lvl="0" indent="0" algn="just">
              <a:lnSpc>
                <a:spcPct val="70000"/>
              </a:lnSpc>
              <a:buNone/>
            </a:pPr>
            <a:endParaRPr lang="hr-HR" sz="2000" dirty="0"/>
          </a:p>
          <a:p>
            <a:pPr lvl="0" algn="just">
              <a:lnSpc>
                <a:spcPct val="70000"/>
              </a:lnSpc>
            </a:pPr>
            <a:r>
              <a:rPr lang="hr-HR" sz="2000" b="1" dirty="0"/>
              <a:t>Mime or pantomime! </a:t>
            </a:r>
            <a:r>
              <a:rPr lang="hr-HR" sz="2000" dirty="0"/>
              <a:t>That’s right. </a:t>
            </a:r>
            <a:r>
              <a:rPr lang="hr-HR" sz="2000" dirty="0">
                <a:sym typeface="Wingdings" panose="05000000000000000000" pitchFamily="2" charset="2"/>
              </a:rPr>
              <a:t></a:t>
            </a:r>
            <a:endParaRPr lang="hr-HR" sz="2000" dirty="0"/>
          </a:p>
          <a:p>
            <a:pPr marL="0" lvl="0" indent="0" algn="just">
              <a:lnSpc>
                <a:spcPct val="70000"/>
              </a:lnSpc>
              <a:buNone/>
            </a:pPr>
            <a:endParaRPr lang="hr-HR" sz="2000" dirty="0"/>
          </a:p>
          <a:p>
            <a:pPr lvl="0" algn="just">
              <a:lnSpc>
                <a:spcPct val="70000"/>
              </a:lnSpc>
            </a:pPr>
            <a:r>
              <a:rPr lang="en-US" sz="2000" dirty="0"/>
              <a:t> </a:t>
            </a:r>
            <a:r>
              <a:rPr lang="hr-HR" sz="2000" b="1" dirty="0"/>
              <a:t>Watch these YouTube videos and try </a:t>
            </a:r>
          </a:p>
          <a:p>
            <a:pPr marL="0" lvl="0" indent="0" algn="just">
              <a:lnSpc>
                <a:spcPct val="70000"/>
              </a:lnSpc>
              <a:buNone/>
            </a:pPr>
            <a:r>
              <a:rPr lang="hr-HR" sz="2000" b="1" dirty="0"/>
              <a:t>     pantomime yourselves</a:t>
            </a:r>
            <a:r>
              <a:rPr lang="hr-HR" sz="2000" dirty="0"/>
              <a:t> by imitating </a:t>
            </a:r>
          </a:p>
          <a:p>
            <a:pPr marL="0" lvl="0" indent="0" algn="just">
              <a:lnSpc>
                <a:spcPct val="70000"/>
              </a:lnSpc>
              <a:buNone/>
            </a:pPr>
            <a:r>
              <a:rPr lang="hr-HR" sz="2000" dirty="0"/>
              <a:t>     the characters from the videos. </a:t>
            </a:r>
          </a:p>
          <a:p>
            <a:pPr marL="0" lvl="0" indent="0" algn="just">
              <a:lnSpc>
                <a:spcPct val="70000"/>
              </a:lnSpc>
              <a:buNone/>
            </a:pPr>
            <a:endParaRPr lang="hr-HR" sz="2000" dirty="0"/>
          </a:p>
          <a:p>
            <a:pPr lvl="0" algn="just">
              <a:lnSpc>
                <a:spcPct val="70000"/>
              </a:lnSpc>
            </a:pPr>
            <a:r>
              <a:rPr lang="hr-HR" sz="2000" dirty="0"/>
              <a:t>Now, in pairs or small groups </a:t>
            </a:r>
            <a:r>
              <a:rPr lang="hr-HR" sz="2000" b="1" dirty="0"/>
              <a:t>try to mime </a:t>
            </a:r>
          </a:p>
          <a:p>
            <a:pPr marL="0" lvl="0" indent="0" algn="just">
              <a:lnSpc>
                <a:spcPct val="70000"/>
              </a:lnSpc>
              <a:buNone/>
            </a:pPr>
            <a:r>
              <a:rPr lang="hr-HR" sz="2000" b="1" dirty="0"/>
              <a:t>    your book’s title? Did they guess it? </a:t>
            </a:r>
            <a:r>
              <a:rPr lang="hr-HR" sz="2000" dirty="0">
                <a:sym typeface="Wingdings" panose="05000000000000000000" pitchFamily="2" charset="2"/>
              </a:rPr>
              <a:t></a:t>
            </a:r>
            <a:endParaRPr lang="hr-HR" sz="2000" dirty="0"/>
          </a:p>
          <a:p>
            <a:pPr lvl="0" algn="just">
              <a:lnSpc>
                <a:spcPct val="70000"/>
              </a:lnSpc>
            </a:pPr>
            <a:endParaRPr lang="hr-HR" sz="1600" dirty="0"/>
          </a:p>
          <a:p>
            <a:pPr lvl="0">
              <a:lnSpc>
                <a:spcPct val="70000"/>
              </a:lnSpc>
            </a:pPr>
            <a:endParaRPr lang="hr-HR" sz="900" dirty="0"/>
          </a:p>
          <a:p>
            <a:pPr marL="0" lvl="0" indent="0">
              <a:lnSpc>
                <a:spcPct val="70000"/>
              </a:lnSpc>
              <a:buNone/>
            </a:pPr>
            <a:endParaRPr lang="en-US" sz="700" dirty="0"/>
          </a:p>
        </p:txBody>
      </p:sp>
      <p:pic>
        <p:nvPicPr>
          <p:cNvPr id="4" name="Online Media 3" title="Fun Mime Lessons for kids : Games">
            <a:hlinkClick r:id="" action="ppaction://media"/>
            <a:extLst>
              <a:ext uri="{FF2B5EF4-FFF2-40B4-BE49-F238E27FC236}">
                <a16:creationId xmlns:a16="http://schemas.microsoft.com/office/drawing/2014/main" id="{C52DCD5E-172C-AECB-C56E-A43449C32FE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7165654" y="1296472"/>
            <a:ext cx="3758508" cy="2006464"/>
          </a:xfrm>
          <a:prstGeom prst="rect">
            <a:avLst/>
          </a:prstGeom>
        </p:spPr>
      </p:pic>
      <p:pic>
        <p:nvPicPr>
          <p:cNvPr id="5" name="Online Media 4" title="!How to be a King, Princess or Superhero... in Mime">
            <a:hlinkClick r:id="" action="ppaction://media"/>
            <a:extLst>
              <a:ext uri="{FF2B5EF4-FFF2-40B4-BE49-F238E27FC236}">
                <a16:creationId xmlns:a16="http://schemas.microsoft.com/office/drawing/2014/main" id="{E4B9A803-BDF0-D991-971F-2EF9517F25A9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7165654" y="3675004"/>
            <a:ext cx="3758508" cy="2006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9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video>
              <p:cMediaNode vol="80000">
                <p:cTn id="30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82844781-9F11-7C63-9326-58000C14F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021" y="572816"/>
            <a:ext cx="3409953" cy="73342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0A33FE4-D6C1-7A4A-A9F4-1309E783E78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533247"/>
          </a:xfrm>
        </p:spPr>
        <p:txBody>
          <a:bodyPr/>
          <a:lstStyle/>
          <a:p>
            <a:pPr lvl="0"/>
            <a:r>
              <a:rPr lang="hr-HR" sz="3200">
                <a:solidFill>
                  <a:srgbClr val="0070C0"/>
                </a:solidFill>
              </a:rPr>
              <a:t>                                            </a:t>
            </a:r>
            <a:br>
              <a:rPr lang="hr-HR" sz="3200">
                <a:solidFill>
                  <a:srgbClr val="0070C0"/>
                </a:solidFill>
              </a:rPr>
            </a:br>
            <a:br>
              <a:rPr lang="hr-HR" sz="3200">
                <a:solidFill>
                  <a:srgbClr val="0070C0"/>
                </a:solidFill>
              </a:rPr>
            </a:br>
            <a:r>
              <a:rPr lang="hr-HR" sz="3200">
                <a:solidFill>
                  <a:srgbClr val="0070C0"/>
                </a:solidFill>
              </a:rPr>
              <a:t>                                               reading:</a:t>
            </a:r>
            <a:endParaRPr lang="en-US" sz="3200">
              <a:solidFill>
                <a:srgbClr val="0070C0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B79A19A-0133-465D-A283-EE9FD801072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519687" y="1898376"/>
            <a:ext cx="5145347" cy="4591522"/>
          </a:xfrm>
        </p:spPr>
        <p:txBody>
          <a:bodyPr/>
          <a:lstStyle/>
          <a:p>
            <a:pPr marL="0" lvl="0" indent="0">
              <a:lnSpc>
                <a:spcPct val="100000"/>
              </a:lnSpc>
              <a:buNone/>
            </a:pPr>
            <a:endParaRPr lang="hr-HR" b="1"/>
          </a:p>
          <a:p>
            <a:pPr marL="0" lvl="0" indent="0">
              <a:lnSpc>
                <a:spcPct val="100000"/>
              </a:lnSpc>
              <a:buNone/>
            </a:pPr>
            <a:r>
              <a:rPr lang="hr-HR" sz="2000" b="1"/>
              <a:t>        Read two chapters: 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hr-HR" sz="2000"/>
              <a:t>(depending on your level, you can read one or more chapters)</a:t>
            </a:r>
            <a:endParaRPr lang="en-US" sz="2000"/>
          </a:p>
          <a:p>
            <a:pPr marL="0" lvl="0" indent="0">
              <a:lnSpc>
                <a:spcPct val="100000"/>
              </a:lnSpc>
              <a:buNone/>
            </a:pPr>
            <a:r>
              <a:rPr lang="hr-HR" sz="2000"/>
              <a:t>        You can </a:t>
            </a:r>
            <a:r>
              <a:rPr lang="hr-HR" sz="2000" b="1"/>
              <a:t>read and listen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hr-HR" sz="2000"/>
              <a:t>        </a:t>
            </a:r>
            <a:r>
              <a:rPr lang="hr-HR" sz="2000" b="1"/>
              <a:t>Use earphones </a:t>
            </a:r>
            <a:r>
              <a:rPr lang="hr-HR" sz="2000"/>
              <a:t>if necessary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hr-HR" sz="2000"/>
              <a:t>       </a:t>
            </a:r>
            <a:r>
              <a:rPr lang="hr-HR" sz="2000" b="1"/>
              <a:t>Determine pace and dialect</a:t>
            </a:r>
          </a:p>
          <a:p>
            <a:pPr marL="0" lvl="0" indent="0">
              <a:buNone/>
            </a:pPr>
            <a:endParaRPr lang="hr-HR"/>
          </a:p>
          <a:p>
            <a:pPr lvl="0"/>
            <a:endParaRPr lang="hr-HR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1038A499-657C-3DE0-88C7-CBD235A925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5034" y="1306238"/>
            <a:ext cx="4030099" cy="387509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C04BF6F1-9E80-A9CC-79A4-B885FC20E7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1428" y="2698979"/>
            <a:ext cx="3551602" cy="303404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287D5D1F-D356-16B5-C895-EFC335D189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0929" y="2490514"/>
            <a:ext cx="336974" cy="3494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08933D35-4164-EA3B-9611-50D94544C3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9687" y="3556677"/>
            <a:ext cx="409459" cy="45958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6C01C48B-B618-90FA-6E07-472A565AFE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8444" y="4038694"/>
            <a:ext cx="409459" cy="45958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020C868F-6EDB-C9E5-BBF7-CCF2594CF4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6683" y="4569302"/>
            <a:ext cx="351221" cy="32734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ACE9C-030B-C2F3-461A-29C2103E65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20941" y="365129"/>
            <a:ext cx="4950122" cy="1325559"/>
          </a:xfrm>
        </p:spPr>
        <p:txBody>
          <a:bodyPr/>
          <a:lstStyle/>
          <a:p>
            <a:pPr lvl="0"/>
            <a:r>
              <a:rPr lang="hr-HR" sz="3200">
                <a:solidFill>
                  <a:srgbClr val="0070C0"/>
                </a:solidFill>
              </a:rPr>
              <a:t>While-reading activities:</a:t>
            </a:r>
            <a:endParaRPr lang="en-US" sz="320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371DC-175D-C78F-75D6-80F627BC4FF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389266" y="1175900"/>
            <a:ext cx="5257800" cy="4065971"/>
          </a:xfrm>
        </p:spPr>
        <p:txBody>
          <a:bodyPr/>
          <a:lstStyle/>
          <a:p>
            <a:pPr marL="0" lvl="0" indent="0">
              <a:buNone/>
            </a:pPr>
            <a:endParaRPr lang="hr-HR" sz="2600"/>
          </a:p>
          <a:p>
            <a:pPr marL="0" lvl="0" indent="0">
              <a:buNone/>
            </a:pPr>
            <a:r>
              <a:rPr lang="hr-HR" sz="2600"/>
              <a:t>           </a:t>
            </a:r>
            <a:endParaRPr lang="hr-HR" sz="2000"/>
          </a:p>
          <a:p>
            <a:pPr marL="0" lvl="0" indent="0">
              <a:buNone/>
            </a:pPr>
            <a:r>
              <a:rPr lang="hr-HR" sz="2000"/>
              <a:t>             </a:t>
            </a:r>
            <a:r>
              <a:rPr lang="en-US" sz="2000" b="1"/>
              <a:t>Find the meaning of any unknown words </a:t>
            </a:r>
            <a:r>
              <a:rPr lang="en-US" sz="2000"/>
              <a:t>(dictionary) and add  them to your vocabulary.</a:t>
            </a:r>
          </a:p>
          <a:p>
            <a:pPr marL="0" lvl="0" indent="0">
              <a:buNone/>
            </a:pPr>
            <a:endParaRPr lang="en-US" sz="2000"/>
          </a:p>
          <a:p>
            <a:pPr marL="0" lvl="0" indent="0">
              <a:buNone/>
            </a:pPr>
            <a:r>
              <a:rPr lang="en-US" sz="2000"/>
              <a:t>             </a:t>
            </a:r>
            <a:r>
              <a:rPr lang="en-US" sz="2000" b="1"/>
              <a:t>Underline the most important parts, facts, scenes, descriptions </a:t>
            </a:r>
            <a:r>
              <a:rPr lang="en-US" sz="2000"/>
              <a:t>(...)</a:t>
            </a:r>
          </a:p>
          <a:p>
            <a:pPr marL="0" lvl="0" indent="0">
              <a:buNone/>
            </a:pPr>
            <a:r>
              <a:rPr lang="en-US" sz="2000"/>
              <a:t>           </a:t>
            </a:r>
          </a:p>
          <a:p>
            <a:pPr marL="0" lvl="0" indent="0">
              <a:buNone/>
            </a:pPr>
            <a:r>
              <a:rPr lang="en-US" sz="2000"/>
              <a:t>            After each chapter, </a:t>
            </a:r>
            <a:r>
              <a:rPr lang="en-US" sz="2000" b="1"/>
              <a:t>do the exercises </a:t>
            </a:r>
            <a:r>
              <a:rPr lang="en-US" sz="2000"/>
              <a:t>(reading comprehension, vocabulary and grammar)</a:t>
            </a:r>
          </a:p>
          <a:p>
            <a:pPr lvl="0"/>
            <a:endParaRPr lang="hr-HR" sz="2600"/>
          </a:p>
          <a:p>
            <a:pPr lvl="0"/>
            <a:endParaRPr lang="hr-HR" sz="260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089BA7DB-C264-050A-DE65-696EC64E2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012" y="2008945"/>
            <a:ext cx="434916" cy="44021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B640A743-63F5-F57C-1E49-F29BA23C9B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9012" y="3028026"/>
            <a:ext cx="434916" cy="44021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9A09BFE0-AF70-D1A8-81DA-4C5E535F5B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1942" y="4075352"/>
            <a:ext cx="471985" cy="50016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E7FD97CF-5C48-E1FF-7851-0B05D21C38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9742" y="1467136"/>
            <a:ext cx="3479557" cy="356200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3B797094-7F47-A345-0B21-2CFBF8BD08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36803" y="2164284"/>
            <a:ext cx="2963259" cy="345431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C4D70887-1470-EA8E-478D-232EF428A0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2137" y="2792696"/>
            <a:ext cx="3155420" cy="314617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AAD7F-0E29-38E2-BEFF-10619D6728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72164" y="252977"/>
            <a:ext cx="4682706" cy="1325559"/>
          </a:xfrm>
        </p:spPr>
        <p:txBody>
          <a:bodyPr/>
          <a:lstStyle/>
          <a:p>
            <a:pPr lvl="0"/>
            <a:r>
              <a:rPr lang="hr-HR" sz="3200">
                <a:solidFill>
                  <a:srgbClr val="0070C0"/>
                </a:solidFill>
              </a:rPr>
              <a:t>After-reading activities:</a:t>
            </a:r>
            <a:endParaRPr lang="en-US" sz="320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D5B65-16D6-B3DB-5099-F37B81AFCF5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635587" y="1459537"/>
            <a:ext cx="6276514" cy="4300094"/>
          </a:xfrm>
        </p:spPr>
        <p:txBody>
          <a:bodyPr/>
          <a:lstStyle/>
          <a:p>
            <a:pPr marL="0" lvl="0" indent="0">
              <a:lnSpc>
                <a:spcPct val="70000"/>
              </a:lnSpc>
              <a:buNone/>
            </a:pPr>
            <a:r>
              <a:rPr lang="hr-HR" sz="2200" b="1"/>
              <a:t>Choose one of the two group activities:</a:t>
            </a:r>
          </a:p>
          <a:p>
            <a:pPr marL="514350" lvl="0" indent="-514350">
              <a:lnSpc>
                <a:spcPct val="70000"/>
              </a:lnSpc>
              <a:buAutoNum type="arabicParenR"/>
            </a:pPr>
            <a:r>
              <a:rPr lang="en-US" sz="2200"/>
              <a:t>Quick</a:t>
            </a:r>
            <a:r>
              <a:rPr lang="hr-HR" sz="2200"/>
              <a:t>l</a:t>
            </a:r>
            <a:r>
              <a:rPr lang="en-US" sz="2200"/>
              <a:t>y </a:t>
            </a:r>
            <a:r>
              <a:rPr lang="en-US" sz="2200" b="1"/>
              <a:t>draw a sketch of a scene or a character </a:t>
            </a:r>
            <a:r>
              <a:rPr lang="en-US" sz="2200"/>
              <a:t>from the chapters that you have just read and show it to the other pupils.</a:t>
            </a:r>
            <a:endParaRPr lang="hr-HR" sz="2200"/>
          </a:p>
          <a:p>
            <a:pPr lvl="0">
              <a:lnSpc>
                <a:spcPct val="70000"/>
              </a:lnSpc>
            </a:pPr>
            <a:r>
              <a:rPr lang="hr-HR" sz="2200"/>
              <a:t>Do they recognize a character or a scene</a:t>
            </a:r>
            <a:r>
              <a:rPr lang="en-US" sz="2200"/>
              <a:t>?</a:t>
            </a:r>
            <a:endParaRPr lang="hr-HR" sz="2200"/>
          </a:p>
          <a:p>
            <a:pPr marL="0" lvl="0" indent="0">
              <a:lnSpc>
                <a:spcPct val="70000"/>
              </a:lnSpc>
              <a:buNone/>
            </a:pPr>
            <a:endParaRPr lang="hr-HR" sz="2200"/>
          </a:p>
          <a:p>
            <a:pPr marL="0" lvl="0" indent="0">
              <a:lnSpc>
                <a:spcPct val="70000"/>
              </a:lnSpc>
              <a:buNone/>
            </a:pPr>
            <a:r>
              <a:rPr lang="hr-HR" sz="2200"/>
              <a:t>2</a:t>
            </a:r>
            <a:r>
              <a:rPr lang="hr-HR" sz="2200" b="1"/>
              <a:t>) Find the appropriate background music or a song</a:t>
            </a:r>
            <a:r>
              <a:rPr lang="hr-HR" sz="2200"/>
              <a:t> </a:t>
            </a:r>
          </a:p>
          <a:p>
            <a:pPr marL="0" lvl="0" indent="0">
              <a:lnSpc>
                <a:spcPct val="70000"/>
              </a:lnSpc>
              <a:buNone/>
            </a:pPr>
            <a:r>
              <a:rPr lang="hr-HR" sz="2200"/>
              <a:t>for the underlined parts.</a:t>
            </a:r>
          </a:p>
          <a:p>
            <a:pPr lvl="0">
              <a:lnSpc>
                <a:spcPct val="70000"/>
              </a:lnSpc>
            </a:pPr>
            <a:r>
              <a:rPr lang="hr-HR" sz="2200"/>
              <a:t>What kind of music did you choose and why? Dramatic, happy, sad? Do you have a particular song in mind? Can you find it on You Tube?</a:t>
            </a:r>
          </a:p>
          <a:p>
            <a:pPr lvl="0">
              <a:lnSpc>
                <a:spcPct val="70000"/>
              </a:lnSpc>
            </a:pPr>
            <a:r>
              <a:rPr lang="hr-HR" sz="2200"/>
              <a:t>Play the song in the background and read the according lines from the e-book.</a:t>
            </a:r>
            <a:endParaRPr lang="en-US" sz="2200"/>
          </a:p>
          <a:p>
            <a:pPr lvl="0">
              <a:lnSpc>
                <a:spcPct val="70000"/>
              </a:lnSpc>
            </a:pPr>
            <a:endParaRPr lang="hr-HR" sz="2400"/>
          </a:p>
          <a:p>
            <a:pPr marL="514350" lvl="0" indent="-514350">
              <a:lnSpc>
                <a:spcPct val="70000"/>
              </a:lnSpc>
              <a:buAutoNum type="arabicParenR"/>
            </a:pPr>
            <a:endParaRPr lang="en-US" sz="240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8318106B-A1F8-FB0E-4E52-D6D6979489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5509" y="163906"/>
            <a:ext cx="4646496" cy="10800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C9EF8445-3F99-D4CE-F543-36CC92673FB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4690" t="752" r="2933" b="-1315"/>
          <a:stretch>
            <a:fillRect/>
          </a:stretch>
        </p:blipFill>
        <p:spPr>
          <a:xfrm>
            <a:off x="8156265" y="1459537"/>
            <a:ext cx="3424976" cy="402158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Template%202022</Template>
  <TotalTime>124</TotalTime>
  <Words>1327</Words>
  <Application>Microsoft Office PowerPoint</Application>
  <PresentationFormat>Widescreen</PresentationFormat>
  <Paragraphs>145</Paragraphs>
  <Slides>17</Slides>
  <Notes>10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What can we discover by reading?</vt:lpstr>
      <vt:lpstr>Read your way to better English! </vt:lpstr>
      <vt:lpstr>Pre-reading activities:Time to mime!</vt:lpstr>
      <vt:lpstr>                                                                                             reading:</vt:lpstr>
      <vt:lpstr>While-reading activities:</vt:lpstr>
      <vt:lpstr>After-reading activities:</vt:lpstr>
      <vt:lpstr>Bring for the next time:</vt:lpstr>
      <vt:lpstr>Finish your reader at home.  Anywhere, anytime.</vt:lpstr>
      <vt:lpstr>Workshop- Game time! </vt:lpstr>
      <vt:lpstr>Workshop- Tips and tricks! </vt:lpstr>
      <vt:lpstr>Workshop- Game time! </vt:lpstr>
      <vt:lpstr>Alternative to a Board Game: Make Your Own Quizz </vt:lpstr>
      <vt:lpstr>Post it!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CSJ student</dc:creator>
  <cp:lastModifiedBy>Mia Mandić</cp:lastModifiedBy>
  <cp:revision>4</cp:revision>
  <dcterms:created xsi:type="dcterms:W3CDTF">2022-09-23T12:50:14Z</dcterms:created>
  <dcterms:modified xsi:type="dcterms:W3CDTF">2022-10-07T08:33:21Z</dcterms:modified>
</cp:coreProperties>
</file>