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9" r:id="rId12"/>
    <p:sldId id="268" r:id="rId13"/>
    <p:sldId id="267" r:id="rId14"/>
    <p:sldId id="270" r:id="rId15"/>
    <p:sldId id="274" r:id="rId16"/>
    <p:sldId id="273" r:id="rId17"/>
    <p:sldId id="272" r:id="rId18"/>
    <p:sldId id="278" r:id="rId19"/>
    <p:sldId id="279" r:id="rId20"/>
    <p:sldId id="277" r:id="rId21"/>
    <p:sldId id="275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595E7-4C1F-4771-8C67-DE4EEEFC9FD3}" v="46" dt="2022-10-07T10:39:12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Mandić" userId="51db708b-eda5-4862-bc19-ba1224f656c1" providerId="ADAL" clId="{4E4595E7-4C1F-4771-8C67-DE4EEEFC9FD3}"/>
    <pc:docChg chg="custSel modSld">
      <pc:chgData name="Mia Mandić" userId="51db708b-eda5-4862-bc19-ba1224f656c1" providerId="ADAL" clId="{4E4595E7-4C1F-4771-8C67-DE4EEEFC9FD3}" dt="2022-10-07T10:39:49.540" v="67" actId="20577"/>
      <pc:docMkLst>
        <pc:docMk/>
      </pc:docMkLst>
      <pc:sldChg chg="addSp delSp modSp mod delAnim modAnim modNotesTx">
        <pc:chgData name="Mia Mandić" userId="51db708b-eda5-4862-bc19-ba1224f656c1" providerId="ADAL" clId="{4E4595E7-4C1F-4771-8C67-DE4EEEFC9FD3}" dt="2022-10-07T10:39:49.540" v="67" actId="20577"/>
        <pc:sldMkLst>
          <pc:docMk/>
          <pc:sldMk cId="0" sldId="279"/>
        </pc:sldMkLst>
        <pc:spChg chg="mod">
          <ac:chgData name="Mia Mandić" userId="51db708b-eda5-4862-bc19-ba1224f656c1" providerId="ADAL" clId="{4E4595E7-4C1F-4771-8C67-DE4EEEFC9FD3}" dt="2022-10-07T10:38:22.505" v="41" actId="20577"/>
          <ac:spMkLst>
            <pc:docMk/>
            <pc:sldMk cId="0" sldId="279"/>
            <ac:spMk id="3" creationId="{1CF50A88-4F00-476E-A3E4-EB2BEA0B2D1A}"/>
          </ac:spMkLst>
        </pc:spChg>
        <pc:picChg chg="del">
          <ac:chgData name="Mia Mandić" userId="51db708b-eda5-4862-bc19-ba1224f656c1" providerId="ADAL" clId="{4E4595E7-4C1F-4771-8C67-DE4EEEFC9FD3}" dt="2022-10-07T10:23:38.784" v="0" actId="478"/>
          <ac:picMkLst>
            <pc:docMk/>
            <pc:sldMk cId="0" sldId="279"/>
            <ac:picMk id="4" creationId="{D6AA3A93-A475-8761-47C0-D95D68B9658F}"/>
          </ac:picMkLst>
        </pc:picChg>
        <pc:picChg chg="del">
          <ac:chgData name="Mia Mandić" userId="51db708b-eda5-4862-bc19-ba1224f656c1" providerId="ADAL" clId="{4E4595E7-4C1F-4771-8C67-DE4EEEFC9FD3}" dt="2022-10-07T10:23:41.348" v="1" actId="478"/>
          <ac:picMkLst>
            <pc:docMk/>
            <pc:sldMk cId="0" sldId="279"/>
            <ac:picMk id="5" creationId="{1E9E62CF-9C9D-E1DE-2C78-C6D2D06D2ECF}"/>
          </ac:picMkLst>
        </pc:picChg>
        <pc:picChg chg="del mod">
          <ac:chgData name="Mia Mandić" userId="51db708b-eda5-4862-bc19-ba1224f656c1" providerId="ADAL" clId="{4E4595E7-4C1F-4771-8C67-DE4EEEFC9FD3}" dt="2022-10-07T10:38:33.348" v="45" actId="21"/>
          <ac:picMkLst>
            <pc:docMk/>
            <pc:sldMk cId="0" sldId="279"/>
            <ac:picMk id="6" creationId="{7FB1867F-3BA4-742A-DD88-88F66AE74FB6}"/>
          </ac:picMkLst>
        </pc:picChg>
        <pc:picChg chg="add mod">
          <ac:chgData name="Mia Mandić" userId="51db708b-eda5-4862-bc19-ba1224f656c1" providerId="ADAL" clId="{4E4595E7-4C1F-4771-8C67-DE4EEEFC9FD3}" dt="2022-10-07T10:38:39.806" v="49" actId="1076"/>
          <ac:picMkLst>
            <pc:docMk/>
            <pc:sldMk cId="0" sldId="279"/>
            <ac:picMk id="8" creationId="{224FC9F9-793F-3602-9AB5-A3EEA8ED3DC2}"/>
          </ac:picMkLst>
        </pc:picChg>
        <pc:picChg chg="add mod">
          <ac:chgData name="Mia Mandić" userId="51db708b-eda5-4862-bc19-ba1224f656c1" providerId="ADAL" clId="{4E4595E7-4C1F-4771-8C67-DE4EEEFC9FD3}" dt="2022-10-07T10:39:02.513" v="60" actId="1076"/>
          <ac:picMkLst>
            <pc:docMk/>
            <pc:sldMk cId="0" sldId="279"/>
            <ac:picMk id="9" creationId="{B134AA47-6A7B-C692-3C4B-1DAF46E9930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7AEF5C-BB8B-D88F-B466-1702344A67A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ED7B3-0496-6A51-3EAF-88672D5D091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5F15CE-32D0-45F7-B8A2-E7BD489B9785}" type="datetime1">
              <a: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7.10.2022.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CF46-5613-1768-431A-C7B4AE45E38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5701-7CDF-169D-C696-44A7B6B954B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BB10A8-04F9-4636-8E73-2977777C95C4}" type="slidenum">
              <a:t>‹#›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70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A3084C-1604-BF19-9860-F0ECBA40C60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9F2A7-27E6-A363-6225-9283BFD255E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6B53EC9-1F4C-4C86-A41F-EC1812664174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EBE5AF-7F58-668C-C290-85432080E6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FBD3319-0B57-702D-0DBC-16C6346845E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6DDD7-6A3E-866E-4A35-58FB4387DCF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6086E-683F-511D-3049-6680480FC8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EF12EA6-CD1F-450D-BF1B-C0F0E03461C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7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DAA94-4096-0CC8-7579-6F3A8D815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30BE04-0FBB-BA69-00A6-6B740EA132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https://nosweatshakespeare.com/quotes/famous/all-the-worlds-a-stage/</a:t>
            </a:r>
          </a:p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C342E-87D7-2EE2-E009-B9D843FCB37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1B9C28-63CA-4E6A-A789-81DDF0C2D994}" type="slidenum">
              <a:t>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07E62-3947-C6F5-6EDD-0C21C3B6B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F191C-6BF2-DBB3-6085-C0D8ABF8E7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2A3A2-C148-24E6-65B3-E532F8071CA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E7CF50-B66B-484C-8230-73C5D887DF74}" type="slidenum">
              <a:t>19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C9182-F030-362B-5956-465937301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2F3E1-8D9D-FF0A-D264-8EFBD37308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/>
              <a:t>Photos credit:  https://www.ecclesiaarts.com/acting</a:t>
            </a:r>
          </a:p>
          <a:p>
            <a:pPr lvl="0"/>
            <a:r>
              <a:rPr lang="hr-HR" dirty="0"/>
              <a:t>                       https://amhsnewspaper.com/3870/news/mrs-pirchs-drama-classes-perform-dramatic-plays/</a:t>
            </a:r>
          </a:p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D9761-32EE-F3D3-AF45-589D82CBAA5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FE01E2-1EE0-45C3-BEDC-E740DE34B0CA}" type="slidenum">
              <a:t>20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4B8AE5-29A3-2164-5879-4A4AB389F3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FDF4C-25D9-F006-B58E-B5A5F85972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https://unsplash.com/s/photos/kids-hugging</a:t>
            </a:r>
          </a:p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48A9F-2216-D392-FB09-4B568651CE8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AFA39A-D939-4BF5-8FA8-AA3ADC349E3E}" type="slidenum">
              <a:t>21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6F5F4-9519-C39F-5F58-4F53C5DF2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0811D5-FE98-83D8-B381-AD7F8FDFFE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https://www.dreamstime.com/motivation-lettering-quote-books-reading-world-belongs-to-who-read-colorful-design-book-cafe-stores-image179878631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DA89C-2C04-141D-83E8-E68411B42BC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77A5C8-B3DC-487F-B745-416F1CFA0E12}" type="slidenum">
              <a:t>22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3E82B-4E94-92E2-CAE3-5AC60C4EF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94BCA1-F347-90FC-53C0-35EB6E03B9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8BA1C-0258-0294-5D20-38579115BD4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A4E34F-E709-45D9-98DD-04780251B6A7}" type="slidenum">
              <a:t>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4FA9C-1547-1495-D85E-C52F8B6B4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A575C-A845-65D8-12FB-C1DB32D8BA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/>
              <a:t>Videos credits: https://www.youtube.com/watch?v=iKUzhzustok</a:t>
            </a:r>
          </a:p>
          <a:p>
            <a:pPr lvl="0"/>
            <a:r>
              <a:rPr lang="hr-HR" dirty="0"/>
              <a:t>                         https://www.youtube.com/watch?v=k2XNULhMC18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A280F-58E1-3879-9BB9-C43C40D63F2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F131D9-0CB9-4D70-AD1B-68B9D940B633}" type="slidenum">
              <a:t>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2A890-8767-054A-5D42-A3217417D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93DCE9-2F2F-4E24-8059-7F68AE050D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 dirty="0"/>
              <a:t>Videos credits: https://www.youtube.com/watch?v=YqHhKuCQmoY</a:t>
            </a:r>
          </a:p>
          <a:p>
            <a:pPr lvl="0"/>
            <a:r>
              <a:rPr lang="hr-HR" dirty="0"/>
              <a:t>                         https://www.youtube.com/watch?v=NXc5epxOH_c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DFBDE-2786-C10D-06AE-B8F54F1172D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4E4629-0119-45C1-8789-F7FBCA291BF6}" type="slidenum">
              <a:t>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4E2F01-5A70-5A22-BC89-5C3BBCE92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ACFB6-40CE-6FAA-9B63-E707D65383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https://www.dreamstime.com/overhead-shot-high-school-pupils-using-digital-tablets-group-study-around-tables-overhead-shot-high-school-pupils-using-image126999389</a:t>
            </a:r>
          </a:p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9580-3B13-359D-CA77-AEF220558BB1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48D283-9176-42B0-9132-C7276D767450}" type="slidenum">
              <a:t>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698856-0A32-4499-F47C-717448779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E808B6-2397-749B-648F-179B7FD09C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2FBF0-354B-D3F4-DCF1-AD52ADB3B27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F39809-99DB-4704-83CD-8283F561FDEC}" type="slidenum">
              <a:t>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D5928-53A8-768C-537A-B15AD98A0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13E4F8-B772-313C-2159-5D921B2810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https://www.schooloutfitters.com/blog/3-questions-to-ask-when-planning-your-21st-century-learning-environment</a:t>
            </a:r>
          </a:p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E1ED-B25D-E188-AAF7-9D3EA587509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C86B23-C218-4DFA-9FC9-8757B93D761B}" type="slidenum">
              <a:t>11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764DF2-75AC-1091-413D-17FE3F10B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CCCBE6-CE65-8150-0CF1-183EB6F812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https://www.freepik.com/premium-photo/portrait-happy-middle-eastern-family-using-laptop-together-home-arabic-parents-their-cute-little-daughter-relaxing-with-computer-couch-living-room-watching-movies-enjoying-weekend_22279835.htm</a:t>
            </a:r>
          </a:p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139A0-64C3-2953-525A-CAFA0953D72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1CCF8A-72B8-4F68-A372-BEFCAED56D43}" type="slidenum">
              <a:t>17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91867-665C-C4E4-0687-0B0937A54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6A3E3F-DC45-3C3E-949F-73F40AC302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hr-HR"/>
              <a:t>Photo credit: https://www.istockphoto.com/photos/children-holding-hands-circle</a:t>
            </a:r>
          </a:p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5AF8A-A12C-FA04-8FB1-19B4B1C16A1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C4C675-4475-48CE-B425-54A00B439B57}" type="slidenum">
              <a:t>18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31621-9062-4187-ECBB-2914553CCD7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C960D-4CE2-75AD-49D8-B6687081F4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CF80B-8A82-D022-59F2-B4D4CF435D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209C72-223D-4304-B182-E38F329BC602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2043-A1C7-F49F-D9F2-8217F08074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BD77B-4254-4599-6CB9-4B20A5C532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2A614-4588-411A-84E9-2AD688A5C41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2511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DD0A-7D61-2DFB-716E-40515947968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7210A-564C-1248-0A48-81B8A4A3617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23A3C-B5E0-74EA-AA57-02804D6B96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A8CA94-E2B1-405E-BB64-ECEFCAC54377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2E2C8-5F4F-76DF-D195-8E358BCAD4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7E833-FBF3-A4BF-B3EF-B760DB5401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553141-9D2D-4CB5-975D-9D2B463E7C4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0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3BD6F-487F-F9E7-5E55-76CB179C3A0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78512-4E19-F6DC-3879-7FFF0B0FE38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36F7-B1B7-88CD-87D7-DA2C9C592C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312204-E7B4-48A4-B62D-6A1350FF9ADA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60C8B-FBA6-3FBA-E7BD-290CE0143A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FD629-677E-8B88-0BDB-1812738477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515487-EF91-4573-9C77-2B98DDC1774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14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FAAF-4867-3FD5-A059-F82832B69B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D3685-F7DA-443D-8F1B-A2AB9490898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91F5E-162A-8683-6EFF-238318AE26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ABDDDE-7846-4D3A-BB46-D402F1BA6868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2D4D6-ED58-9E03-B93D-17C0702D6F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3B575-FC56-BC32-5298-D31BBADF91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66E53B-74DF-419F-A221-ED7F08A0FA1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74515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F055-F9A5-9614-DC22-77CEB97F65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F5F39-465D-FB28-1C47-E94C6AC8DF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BBCD-5E6E-C600-A5C9-C77F323DEA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9054C0-61FA-441B-A2C2-69ABE331EDB6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31DBB-43DC-49C5-E3AF-9A083E380F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C95AD-39DB-4478-5CA5-77E74EDAE5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BA187-BB6A-4C3C-830F-DAD164A8DE2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83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6FC4-C2B7-921D-3A6A-EB0C961CF9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95C7-478F-3823-304A-5556FF8EA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DAC7A-592E-95FC-D922-0344182A774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980B9-22B0-E6C2-A9F4-110E2760EA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746850-26FE-476C-B758-0E0E659F8B75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403B8-4BF6-FE7A-45B9-E0EA326BB9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0D7EA-586F-2276-C89B-9B85A9181B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EA9A2A-6D66-4DBD-9EC7-A7E120A0DF1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78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4EB5-A98A-1E92-4407-3503DDF2EC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A7CAD-2854-DFF0-131C-911A36DB89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84577-7339-883F-238A-299F3A9DC15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B21AC-E054-7744-3178-AFB6F2336AE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F3F97-DE56-2A19-D8A2-912D8FA55E8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FE428-BE03-03BB-DD29-917E4771B4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B52774-A1DA-44BC-B97A-2AE3C582165D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8EDB8-266B-BA4B-D277-10B741A765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B435D7-E89B-6BCC-8660-9FCF2F3B25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7709F-D683-4423-9652-821B91C4EB8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291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37D3-371C-D5BE-2DB2-C0470053456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BF62A-D413-0E09-E5E4-117078152A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697162-C268-494C-887A-A035E82DCD26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F08E3-6D5A-76D8-4064-3C1573C314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4350C-5B7C-F3D8-35E0-6FF9BF538E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A2A35-1A2E-4F55-920C-69521A1EEC0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05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D7926-9FB1-D556-4A05-33BCF485FD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9EC724-1429-4C48-AB02-4FAAA2016A07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6AAFE-E87A-B490-E55A-E1F9C15F09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579B2-8352-AC56-1937-291C706A30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9C4EAD-C1E2-4453-9EDD-05549AA1DB1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949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5605-9A08-6363-030F-0A7BC628C8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EAB0-998D-BC5A-BFEA-D3B95FD63E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36BB6-1809-160A-6B3A-F210AF7DE05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273A8-BA62-DE52-9661-49653B5812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B6BC4E-A624-4EB8-9E33-BB9F1AF3BA6D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D3C4B-3CCF-D507-D8DB-EF077C381D6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A445F-29C9-1305-FC20-84FD9C852A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65C6F3-BC94-46B5-B4DB-FDFD839E5448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02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847A-5AA3-28F9-5218-19064D226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34729-8062-2026-B73C-2B746D00952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C1CF6-99DB-025D-31E7-F7B30F2443F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79A46-9424-8F0B-20C6-8FB9DC8407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BFEF69-BA50-455C-9C6B-DB7A4CDE2730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79498-C70F-0941-B716-2669BC20FA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DD57C-16D8-1158-7A5B-1D86A1A34C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6CF5A9-6A51-49B6-8A24-61F84925B7A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572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99820-A870-3B3E-CD7B-A6A0E8B6D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4DD9C-B873-FB8B-6392-4C438D5155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C161-A20F-30D8-51D5-49AB49C6D52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5A3E8AE-2B78-48C0-96AC-B577CB271FA3}" type="datetime1">
              <a:rPr lang="hr-HR"/>
              <a:pPr lvl="0"/>
              <a:t>7.10.2022.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DE382-7501-752A-1C2E-A4B1FB90176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C6ED9-E904-BFB6-3EE5-15469C5DD0C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CD8F4A3-CDB9-472B-AA87-3F499998706D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aker.discoveryeducation.com/criss-cross" TargetMode="External"/><Relationship Id="rId7" Type="http://schemas.openxmlformats.org/officeDocument/2006/relationships/image" Target="../media/image4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quizlet.com/712982359/matc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aker.discoveryeducation.com/criss-cros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lates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bfNNOEWoY" TargetMode="External"/><Relationship Id="rId7" Type="http://schemas.openxmlformats.org/officeDocument/2006/relationships/image" Target="../media/image5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ds.britannica.com/kids/article/William-Shakespeare/353763" TargetMode="External"/><Relationship Id="rId5" Type="http://schemas.openxmlformats.org/officeDocument/2006/relationships/hyperlink" Target="https://dictionary.cambridge.org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https://www.youtube.com/embed/k2XNULhMC18?feature=oembed" TargetMode="External"/><Relationship Id="rId1" Type="http://schemas.openxmlformats.org/officeDocument/2006/relationships/video" Target="https://www.youtube.com/embed/iKUzhzustok?feature=oembe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https://www.youtube.com/embed/NXc5epxOH_c?feature=oembed" TargetMode="External"/><Relationship Id="rId1" Type="http://schemas.openxmlformats.org/officeDocument/2006/relationships/video" Target="https://www.youtube.com/embed/YqHhKuCQmoY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databasic.io/en/wordcounter/#past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9F50E86-599C-5074-E8D5-EDCE4B2ED7A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72378" y="3602041"/>
            <a:ext cx="5826867" cy="1655758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8DD886D-BC4B-2338-E93F-0B147DDBF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78" y="996668"/>
            <a:ext cx="5353053" cy="7524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9EC93F4-1021-8086-47F3-3EA3EA7FF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90" y="1749137"/>
            <a:ext cx="5598221" cy="37057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6A97-18B3-0CF5-F642-7B5297449B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4627" y="329028"/>
            <a:ext cx="4985546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While-reading activities: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87722-6D58-80BB-8665-A619989539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4627" y="839510"/>
            <a:ext cx="5326599" cy="5178978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endParaRPr lang="hr-HR" sz="1800"/>
          </a:p>
          <a:p>
            <a:pPr marL="0" lvl="0" indent="0">
              <a:lnSpc>
                <a:spcPct val="70000"/>
              </a:lnSpc>
              <a:buNone/>
            </a:pPr>
            <a:r>
              <a:rPr lang="hr-HR" sz="1800"/>
              <a:t>          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hr-HR" sz="1800"/>
              <a:t>           </a:t>
            </a:r>
            <a:r>
              <a:rPr lang="en-US" sz="2000" b="1"/>
              <a:t>Find </a:t>
            </a:r>
            <a:r>
              <a:rPr lang="hr-HR" sz="2000" b="1"/>
              <a:t>the</a:t>
            </a:r>
            <a:r>
              <a:rPr lang="en-US" sz="2000" b="1"/>
              <a:t> meaning </a:t>
            </a:r>
            <a:r>
              <a:rPr lang="en-US" sz="2000"/>
              <a:t>of any unknown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2000"/>
              <a:t>words (dictionary) and </a:t>
            </a:r>
            <a:r>
              <a:rPr lang="en-US" sz="2000" b="1"/>
              <a:t>add  them </a:t>
            </a:r>
            <a:r>
              <a:rPr lang="en-US" sz="2000"/>
              <a:t>to your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2000"/>
              <a:t>Vocabulary</a:t>
            </a:r>
            <a:r>
              <a:rPr lang="hr-HR" sz="2000"/>
              <a:t> list</a:t>
            </a:r>
            <a:endParaRPr lang="en-US" sz="2000"/>
          </a:p>
          <a:p>
            <a:pPr marL="0" lvl="0" indent="0" algn="just">
              <a:lnSpc>
                <a:spcPct val="70000"/>
              </a:lnSpc>
              <a:buNone/>
            </a:pPr>
            <a:endParaRPr lang="en-US" sz="2000"/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1600"/>
              <a:t>             </a:t>
            </a:r>
            <a:r>
              <a:rPr lang="en-US" sz="2000" b="1"/>
              <a:t>Underline the</a:t>
            </a:r>
            <a:r>
              <a:rPr lang="hr-HR" sz="2000" b="1"/>
              <a:t> most thrilling scenes or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hr-HR" sz="2000" b="1"/>
              <a:t>descriptions</a:t>
            </a:r>
            <a:r>
              <a:rPr lang="en-US" sz="2000"/>
              <a:t>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2000"/>
              <a:t>        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2000"/>
              <a:t>          After each chapter, </a:t>
            </a:r>
            <a:r>
              <a:rPr lang="en-US" sz="2000" b="1"/>
              <a:t>do the exercises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2000"/>
              <a:t>(reading comprehension, vocabulary and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2000"/>
              <a:t>prediction) </a:t>
            </a:r>
            <a:endParaRPr lang="hr-HR" sz="2000"/>
          </a:p>
          <a:p>
            <a:pPr marL="0" lvl="0" indent="0" algn="just">
              <a:lnSpc>
                <a:spcPct val="70000"/>
              </a:lnSpc>
              <a:buNone/>
            </a:pPr>
            <a:endParaRPr lang="en-US" sz="2000"/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2000"/>
              <a:t>            </a:t>
            </a:r>
            <a:r>
              <a:rPr lang="en-US" sz="2000" b="1"/>
              <a:t>Compare and discuss the answers in 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en-US" sz="2000" b="1"/>
              <a:t>your Team.</a:t>
            </a:r>
          </a:p>
          <a:p>
            <a:pPr marL="0" lvl="0" indent="0">
              <a:lnSpc>
                <a:spcPct val="70000"/>
              </a:lnSpc>
              <a:buNone/>
            </a:pPr>
            <a:endParaRPr lang="hr-HR" sz="1800"/>
          </a:p>
          <a:p>
            <a:pPr lvl="0">
              <a:lnSpc>
                <a:spcPct val="70000"/>
              </a:lnSpc>
            </a:pPr>
            <a:endParaRPr lang="hr-HR" sz="1800"/>
          </a:p>
          <a:p>
            <a:pPr lvl="0">
              <a:lnSpc>
                <a:spcPct val="70000"/>
              </a:lnSpc>
            </a:pPr>
            <a:endParaRPr lang="hr-HR" sz="18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133AA80-FF5B-600F-8AE3-750C98F7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430" y="472708"/>
            <a:ext cx="3927768" cy="40891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D1EDBBA-9DE8-334E-F8C3-8C9F363B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311" y="1782037"/>
            <a:ext cx="3939372" cy="35081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A655900-DDBE-2B24-D393-4C5A05997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736" y="2566044"/>
            <a:ext cx="3678887" cy="3305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52FCAB4-13E4-D90C-AE11-88F60F11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970" y="1325395"/>
            <a:ext cx="451146" cy="4566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0BE3139-0E8F-6BDE-1F6B-58105F554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7970" y="2710007"/>
            <a:ext cx="451146" cy="4566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9FCB984D-5B2C-0004-0002-351E9C2C3B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0756" y="3698565"/>
            <a:ext cx="508360" cy="4566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41CEE579-5B01-2831-C9F8-DC63FE6352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7970" y="5104098"/>
            <a:ext cx="519827" cy="42850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5A12-A48D-71DC-242C-177F171800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7988" y="294583"/>
            <a:ext cx="10515600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After-reading activities:</a:t>
            </a: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5EC036C-C04F-1F4E-C7D8-1FD2A39A1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016" y="509503"/>
            <a:ext cx="5695953" cy="13239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DA055D-37C9-5730-2CE6-7B635BCF7A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68377" y="1896703"/>
            <a:ext cx="4754733" cy="3551072"/>
          </a:xfrm>
        </p:spPr>
        <p:txBody>
          <a:bodyPr/>
          <a:lstStyle/>
          <a:p>
            <a:pPr lvl="0"/>
            <a:r>
              <a:rPr lang="en-US" sz="2000"/>
              <a:t>In your </a:t>
            </a:r>
            <a:r>
              <a:rPr lang="hr-HR" sz="2000"/>
              <a:t>t</a:t>
            </a:r>
            <a:r>
              <a:rPr lang="en-US" sz="2000"/>
              <a:t>eam</a:t>
            </a:r>
            <a:r>
              <a:rPr lang="en-US" sz="2000" b="1"/>
              <a:t>, </a:t>
            </a:r>
            <a:r>
              <a:rPr lang="hr-HR" sz="2000" b="1"/>
              <a:t>play and comment the prediction notes </a:t>
            </a:r>
            <a:r>
              <a:rPr lang="hr-HR" sz="2000"/>
              <a:t>from the beginning. What really happened?</a:t>
            </a:r>
            <a:r>
              <a:rPr lang="en-US" sz="2000"/>
              <a:t> </a:t>
            </a:r>
            <a:endParaRPr lang="hr-HR" sz="2000"/>
          </a:p>
          <a:p>
            <a:pPr lvl="0"/>
            <a:r>
              <a:rPr lang="hr-HR" sz="2000" b="1"/>
              <a:t>Read</a:t>
            </a:r>
            <a:r>
              <a:rPr lang="hr-HR" sz="2000"/>
              <a:t> the underlined scenes/descriptions </a:t>
            </a:r>
            <a:r>
              <a:rPr lang="hr-HR" sz="2000" b="1"/>
              <a:t>and explain </a:t>
            </a:r>
            <a:r>
              <a:rPr lang="hr-HR" sz="2000"/>
              <a:t>why you find them exciting.</a:t>
            </a:r>
          </a:p>
          <a:p>
            <a:pPr lvl="0"/>
            <a:r>
              <a:rPr lang="hr-HR" sz="2000" b="1"/>
              <a:t>Comment the unknown words </a:t>
            </a:r>
            <a:r>
              <a:rPr lang="hr-HR" sz="2000"/>
              <a:t>by looking at your vocabulary list and asking your teammate:</a:t>
            </a:r>
          </a:p>
          <a:p>
            <a:pPr marL="0" lvl="0" indent="0">
              <a:buNone/>
            </a:pPr>
            <a:r>
              <a:rPr lang="hr-HR" sz="2000"/>
              <a:t> </a:t>
            </a:r>
            <a:r>
              <a:rPr lang="hr-HR" sz="2000" i="1"/>
              <a:t>„Do you know what does a word </a:t>
            </a:r>
            <a:r>
              <a:rPr lang="hr-HR" sz="2000" i="1" u="sng"/>
              <a:t>government </a:t>
            </a:r>
            <a:r>
              <a:rPr lang="hr-HR" sz="2000" i="1"/>
              <a:t>mean? Do you want to hear an example sentence?(...)”</a:t>
            </a:r>
            <a:endParaRPr lang="en-US" sz="2000" i="1"/>
          </a:p>
          <a:p>
            <a:pPr marL="0" lvl="0" indent="0">
              <a:buNone/>
            </a:pPr>
            <a:endParaRPr lang="en-US" b="1" i="1"/>
          </a:p>
          <a:p>
            <a:pPr lvl="0"/>
            <a:endParaRPr lang="hr-HR"/>
          </a:p>
          <a:p>
            <a:pPr lvl="0"/>
            <a:endParaRPr lang="hr-HR"/>
          </a:p>
          <a:p>
            <a:pPr marL="514350" lvl="0" indent="-514350">
              <a:buAutoNum type="arabicParenR"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10D743F-7D6D-BF33-4478-B3219A2E3E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731" t="9446" r="3236" b="4520"/>
          <a:stretch>
            <a:fillRect/>
          </a:stretch>
        </p:blipFill>
        <p:spPr>
          <a:xfrm>
            <a:off x="6883447" y="2017084"/>
            <a:ext cx="4252408" cy="34306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ADCF-F99C-460D-7B79-43BB163B2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14536" y="-26151"/>
            <a:ext cx="4710339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Make your own games!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215B-F28E-066A-3C91-91406352AB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36291" y="842208"/>
            <a:ext cx="5967667" cy="5093345"/>
          </a:xfrm>
        </p:spPr>
        <p:txBody>
          <a:bodyPr/>
          <a:lstStyle/>
          <a:p>
            <a:pPr lvl="0">
              <a:lnSpc>
                <a:spcPct val="80000"/>
              </a:lnSpc>
            </a:pPr>
            <a:endParaRPr lang="hr-HR" sz="1700">
              <a:solidFill>
                <a:srgbClr val="954F72"/>
              </a:solidFill>
            </a:endParaRPr>
          </a:p>
          <a:p>
            <a:pPr lvl="0">
              <a:lnSpc>
                <a:spcPct val="80000"/>
              </a:lnSpc>
            </a:pPr>
            <a:r>
              <a:rPr lang="hr-HR" sz="1700"/>
              <a:t>In your teams </a:t>
            </a:r>
            <a:r>
              <a:rPr lang="hr-HR" sz="1700" b="1"/>
              <a:t>make and play vocabulary/word games.</a:t>
            </a:r>
          </a:p>
          <a:p>
            <a:pPr lvl="0">
              <a:lnSpc>
                <a:spcPct val="80000"/>
              </a:lnSpc>
            </a:pPr>
            <a:r>
              <a:rPr lang="hr-HR" sz="1700"/>
              <a:t>You can </a:t>
            </a:r>
            <a:r>
              <a:rPr lang="hr-HR" sz="1700" b="1"/>
              <a:t>use the following free, online applications to create your word games or paper worksheet Story Words Jigsaw </a:t>
            </a:r>
            <a:r>
              <a:rPr lang="hr-HR" sz="1700"/>
              <a:t>:</a:t>
            </a:r>
          </a:p>
          <a:p>
            <a:pPr marL="342900" lvl="0" indent="-342900">
              <a:lnSpc>
                <a:spcPct val="80000"/>
              </a:lnSpc>
              <a:buFont typeface="Calibri Light"/>
              <a:buAutoNum type="arabicParenR"/>
            </a:pPr>
            <a:r>
              <a:rPr lang="hr-HR" sz="1700">
                <a:hlinkClick r:id="rId3"/>
              </a:rPr>
              <a:t>Puzzlemaker</a:t>
            </a:r>
          </a:p>
          <a:p>
            <a:pPr marL="457200" lvl="0" indent="-457200">
              <a:lnSpc>
                <a:spcPct val="80000"/>
              </a:lnSpc>
              <a:buFont typeface="Calibri Light"/>
              <a:buAutoNum type="arabicParenR"/>
            </a:pPr>
            <a:r>
              <a:rPr lang="hr-HR" sz="1700"/>
              <a:t>Quizlet</a:t>
            </a:r>
          </a:p>
          <a:p>
            <a:pPr lvl="0">
              <a:lnSpc>
                <a:spcPct val="80000"/>
              </a:lnSpc>
            </a:pPr>
            <a:r>
              <a:rPr lang="hr-HR" sz="1700"/>
              <a:t>Your task is to: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1700"/>
              <a:t> </a:t>
            </a:r>
            <a:r>
              <a:rPr lang="hr-HR" sz="1700" b="1"/>
              <a:t>open the application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1700"/>
              <a:t> </a:t>
            </a:r>
            <a:r>
              <a:rPr lang="hr-HR" sz="1700" b="1"/>
              <a:t>follow the instructions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1700" b="1"/>
              <a:t>use your Vocabulary List </a:t>
            </a:r>
            <a:r>
              <a:rPr lang="hr-HR" sz="1700"/>
              <a:t>in ORC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1700" b="1"/>
              <a:t> create </a:t>
            </a:r>
            <a:r>
              <a:rPr lang="hr-HR" sz="1700"/>
              <a:t>either </a:t>
            </a:r>
            <a:r>
              <a:rPr lang="hr-HR" sz="1700" b="1"/>
              <a:t>Matching Game </a:t>
            </a:r>
            <a:r>
              <a:rPr lang="hr-HR" sz="1700"/>
              <a:t>with timer (Quizlet) or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 sz="1700"/>
              <a:t>      </a:t>
            </a:r>
            <a:r>
              <a:rPr lang="hr-HR" sz="1700" b="1"/>
              <a:t>Criss Cross Puzzle </a:t>
            </a:r>
            <a:r>
              <a:rPr lang="hr-HR" sz="1700"/>
              <a:t>(Education Puzzlemaker)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1700" b="1"/>
              <a:t>share the game with your teammate </a:t>
            </a:r>
            <a:r>
              <a:rPr lang="hr-HR" sz="1700"/>
              <a:t>and try to </a:t>
            </a:r>
            <a:r>
              <a:rPr lang="hr-HR" sz="1700" b="1"/>
              <a:t>solve it </a:t>
            </a:r>
            <a:r>
              <a:rPr lang="hr-HR" sz="1700"/>
              <a:t>as quickly as possible. 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1700" b="1"/>
              <a:t>Try an example game</a:t>
            </a:r>
            <a:r>
              <a:rPr lang="hr-HR" sz="1700"/>
              <a:t>:</a:t>
            </a:r>
            <a:r>
              <a:rPr lang="en-US" sz="1700">
                <a:hlinkClick r:id="rId4"/>
              </a:rPr>
              <a:t>Match: Mystery &amp;amp; Horror Vocabulary List | Quizlet</a:t>
            </a:r>
            <a:endParaRPr lang="hr-HR" sz="1700"/>
          </a:p>
          <a:p>
            <a:pPr marL="0" lvl="0" indent="0">
              <a:lnSpc>
                <a:spcPct val="80000"/>
              </a:lnSpc>
              <a:buNone/>
            </a:pPr>
            <a:endParaRPr lang="hr-HR" sz="1700"/>
          </a:p>
          <a:p>
            <a:pPr lvl="0">
              <a:lnSpc>
                <a:spcPct val="80000"/>
              </a:lnSpc>
            </a:pPr>
            <a:endParaRPr lang="hr-HR" sz="1700"/>
          </a:p>
          <a:p>
            <a:pPr lvl="0">
              <a:lnSpc>
                <a:spcPct val="80000"/>
              </a:lnSpc>
            </a:pPr>
            <a:endParaRPr lang="en-US" sz="17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8B3668C-CCC2-23B7-89C2-DCDEDD050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535" y="809033"/>
            <a:ext cx="2667003" cy="2162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C5962AB-AB2C-143B-54C6-5A77FEAD3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394" y="2028239"/>
            <a:ext cx="3695703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394F405-D37D-727E-4435-F23EBB259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115" y="2456544"/>
            <a:ext cx="3107058" cy="38255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F4E0-A059-E755-8B40-FA008D7ED3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0727" y="329028"/>
            <a:ext cx="4710339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Puzzlemaker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8ED2-C9DB-96D9-B0AA-A8FDCC971A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00727" y="1230352"/>
            <a:ext cx="5616610" cy="4967560"/>
          </a:xfrm>
        </p:spPr>
        <p:txBody>
          <a:bodyPr/>
          <a:lstStyle/>
          <a:p>
            <a:pPr marL="0" lvl="0" indent="0">
              <a:buNone/>
            </a:pPr>
            <a:endParaRPr lang="hr-HR" sz="2400"/>
          </a:p>
          <a:p>
            <a:pPr lvl="0"/>
            <a:r>
              <a:rPr lang="hr-HR" sz="2000"/>
              <a:t>Click here to </a:t>
            </a:r>
            <a:r>
              <a:rPr lang="hr-HR" sz="2000" b="1"/>
              <a:t>open the app</a:t>
            </a:r>
            <a:r>
              <a:rPr lang="hr-HR" sz="2000"/>
              <a:t>: </a:t>
            </a:r>
            <a:r>
              <a:rPr lang="hr-HR" sz="2000">
                <a:hlinkClick r:id="rId3"/>
              </a:rPr>
              <a:t>Puzzlemaker</a:t>
            </a:r>
          </a:p>
          <a:p>
            <a:pPr lvl="0"/>
            <a:r>
              <a:rPr lang="hr-HR" sz="2000" b="1"/>
              <a:t>Follow the steps below to create your puzzle</a:t>
            </a:r>
            <a:r>
              <a:rPr lang="hr-HR" sz="2000"/>
              <a:t>:</a:t>
            </a:r>
          </a:p>
          <a:p>
            <a:pPr marL="457200" lvl="0" indent="-457200">
              <a:buAutoNum type="arabicParenR"/>
            </a:pPr>
            <a:r>
              <a:rPr lang="hr-HR" sz="2000" b="1"/>
              <a:t>Write down the title of the puzzle</a:t>
            </a:r>
            <a:r>
              <a:rPr lang="hr-HR" sz="2000"/>
              <a:t> (e.g. the name of your e-book)</a:t>
            </a:r>
          </a:p>
          <a:p>
            <a:pPr marL="457200" lvl="0" indent="-457200">
              <a:buAutoNum type="arabicParenR"/>
            </a:pPr>
            <a:r>
              <a:rPr lang="hr-HR" sz="2000" b="1"/>
              <a:t>Enter your words and clues </a:t>
            </a:r>
            <a:r>
              <a:rPr lang="hr-HR" sz="2000"/>
              <a:t>(on each line write a word followed by a space and then the clue for word)</a:t>
            </a:r>
          </a:p>
          <a:p>
            <a:pPr marL="457200" lvl="0" indent="-457200">
              <a:buAutoNum type="arabicParenR"/>
            </a:pPr>
            <a:r>
              <a:rPr lang="hr-HR" sz="2000" b="1"/>
              <a:t>Click</a:t>
            </a:r>
            <a:r>
              <a:rPr lang="hr-HR" sz="2000"/>
              <a:t> </a:t>
            </a:r>
            <a:r>
              <a:rPr lang="hr-HR" sz="2000" i="1"/>
              <a:t>Create My Puzzle</a:t>
            </a:r>
          </a:p>
          <a:p>
            <a:pPr marL="457200" lvl="0" indent="-457200">
              <a:buAutoNum type="arabicParenR"/>
            </a:pPr>
            <a:r>
              <a:rPr lang="hr-HR" sz="2000" b="1"/>
              <a:t>Copy your link and send it </a:t>
            </a:r>
            <a:r>
              <a:rPr lang="hr-HR" sz="2000"/>
              <a:t>to your teammate per Teams, e-mail </a:t>
            </a:r>
            <a:r>
              <a:rPr lang="hr-HR" sz="2000" b="1"/>
              <a:t>or simply switch your computers/laptops </a:t>
            </a:r>
          </a:p>
          <a:p>
            <a:pPr marL="0" lvl="0" indent="0">
              <a:buNone/>
            </a:pPr>
            <a:endParaRPr lang="hr-HR" sz="2400" b="1"/>
          </a:p>
          <a:p>
            <a:pPr lvl="0"/>
            <a:endParaRPr lang="hr-HR" sz="2400"/>
          </a:p>
          <a:p>
            <a:pPr marL="0" lvl="0" indent="0">
              <a:buNone/>
            </a:pPr>
            <a:endParaRPr lang="hr-HR" sz="2400"/>
          </a:p>
          <a:p>
            <a:pPr lvl="0"/>
            <a:endParaRPr lang="hr-HR" sz="2400"/>
          </a:p>
          <a:p>
            <a:pPr lvl="0"/>
            <a:endParaRPr lang="hr-HR" sz="2400"/>
          </a:p>
          <a:p>
            <a:pPr lvl="0"/>
            <a:endParaRPr lang="hr-HR" sz="2400"/>
          </a:p>
          <a:p>
            <a:pPr lvl="0"/>
            <a:endParaRPr lang="hr-HR" sz="2400"/>
          </a:p>
          <a:p>
            <a:pPr marL="0" lvl="0" indent="0">
              <a:buNone/>
            </a:pPr>
            <a:endParaRPr lang="hr-HR" sz="2400"/>
          </a:p>
          <a:p>
            <a:pPr lvl="0"/>
            <a:endParaRPr lang="hr-HR" sz="2400"/>
          </a:p>
          <a:p>
            <a:pPr lvl="0"/>
            <a:endParaRPr lang="hr-HR" sz="2400"/>
          </a:p>
          <a:p>
            <a:pPr lvl="0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CF6A0E0-8C5F-43F9-BD74-1FDC363D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988" y="1230352"/>
            <a:ext cx="3995141" cy="37823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696CD5B-4FF2-8260-642D-F6729B46C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852" y="2504258"/>
            <a:ext cx="4304144" cy="32753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991D-F102-7F7D-2786-B36D7255DB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7846" y="572725"/>
            <a:ext cx="3876671" cy="800374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Quizlet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A2D3-96D1-C751-6479-41068AAC51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47846" y="1373108"/>
            <a:ext cx="5632091" cy="5060271"/>
          </a:xfrm>
        </p:spPr>
        <p:txBody>
          <a:bodyPr/>
          <a:lstStyle/>
          <a:p>
            <a:pPr marL="0" lvl="0" indent="0">
              <a:buNone/>
            </a:pPr>
            <a:endParaRPr lang="hr-HR" sz="2000"/>
          </a:p>
          <a:p>
            <a:pPr lvl="0"/>
            <a:r>
              <a:rPr lang="hr-HR" sz="2000"/>
              <a:t>Click here to </a:t>
            </a:r>
            <a:r>
              <a:rPr lang="hr-HR" sz="2000" b="1"/>
              <a:t>open the app</a:t>
            </a:r>
            <a:r>
              <a:rPr lang="hr-HR" sz="2000"/>
              <a:t>: </a:t>
            </a:r>
            <a:r>
              <a:rPr lang="hr-HR" sz="2000">
                <a:hlinkClick r:id="rId3"/>
              </a:rPr>
              <a:t>Quizlet</a:t>
            </a:r>
          </a:p>
          <a:p>
            <a:pPr lvl="0"/>
            <a:r>
              <a:rPr lang="hr-HR" sz="2000" b="1"/>
              <a:t>Follow the steps below to create your word game</a:t>
            </a:r>
            <a:r>
              <a:rPr lang="hr-HR" sz="2000"/>
              <a:t>:</a:t>
            </a:r>
          </a:p>
          <a:p>
            <a:pPr marL="0" lvl="0" indent="0">
              <a:buNone/>
            </a:pPr>
            <a:r>
              <a:rPr lang="hr-HR" sz="2000" b="1"/>
              <a:t>1) </a:t>
            </a:r>
            <a:r>
              <a:rPr lang="hr-HR" sz="2000"/>
              <a:t>On the drop-down menu </a:t>
            </a:r>
            <a:r>
              <a:rPr lang="hr-HR" sz="2000" b="1" i="1"/>
              <a:t>Create</a:t>
            </a:r>
            <a:r>
              <a:rPr lang="hr-HR" sz="2000" b="1"/>
              <a:t> </a:t>
            </a:r>
            <a:r>
              <a:rPr lang="hr-HR" sz="2000"/>
              <a:t>choose</a:t>
            </a:r>
            <a:r>
              <a:rPr lang="hr-HR" sz="2000" b="1"/>
              <a:t> </a:t>
            </a:r>
            <a:r>
              <a:rPr lang="hr-HR" sz="2000" b="1" i="1"/>
              <a:t>Study Set</a:t>
            </a:r>
          </a:p>
          <a:p>
            <a:pPr marL="0" lvl="0" indent="0">
              <a:buNone/>
            </a:pPr>
            <a:r>
              <a:rPr lang="hr-HR" sz="2000" b="1"/>
              <a:t>2) Arrange general information about your game:</a:t>
            </a:r>
          </a:p>
          <a:p>
            <a:pPr lvl="0">
              <a:buFont typeface="Wingdings" pitchFamily="2"/>
              <a:buChar char="Ø"/>
            </a:pPr>
            <a:r>
              <a:rPr lang="hr-HR" sz="2000"/>
              <a:t>write a title (e.g. Title of a book)</a:t>
            </a:r>
          </a:p>
          <a:p>
            <a:pPr lvl="0">
              <a:buFont typeface="Wingdings" pitchFamily="2"/>
              <a:buChar char="Ø"/>
            </a:pPr>
            <a:r>
              <a:rPr lang="hr-HR" sz="2000"/>
              <a:t>write a description (e.g. Word Game by Iva Ivić)  </a:t>
            </a:r>
          </a:p>
          <a:p>
            <a:pPr lvl="0">
              <a:buFont typeface="Wingdings" pitchFamily="2"/>
              <a:buChar char="Ø"/>
            </a:pPr>
            <a:r>
              <a:rPr lang="hr-HR" sz="2000"/>
              <a:t>and add an image (optional)</a:t>
            </a:r>
          </a:p>
          <a:p>
            <a:pPr marL="0" lvl="0" indent="0">
              <a:buNone/>
            </a:pPr>
            <a:endParaRPr lang="hr-HR" sz="2000"/>
          </a:p>
          <a:p>
            <a:pPr lvl="0"/>
            <a:endParaRPr lang="hr-HR" sz="2000"/>
          </a:p>
          <a:p>
            <a:pPr lvl="0"/>
            <a:endParaRPr lang="hr-HR" sz="2000"/>
          </a:p>
          <a:p>
            <a:pPr lvl="0"/>
            <a:endParaRPr lang="hr-HR" sz="2000"/>
          </a:p>
          <a:p>
            <a:pPr lvl="0"/>
            <a:endParaRPr lang="hr-HR" sz="2000"/>
          </a:p>
          <a:p>
            <a:pPr marL="0" lvl="0" indent="0">
              <a:buNone/>
            </a:pPr>
            <a:endParaRPr lang="hr-HR" sz="2000"/>
          </a:p>
          <a:p>
            <a:pPr lvl="0"/>
            <a:endParaRPr lang="hr-HR" sz="2000"/>
          </a:p>
          <a:p>
            <a:pPr lvl="0"/>
            <a:endParaRPr lang="hr-HR" sz="2000"/>
          </a:p>
          <a:p>
            <a:pPr lvl="0"/>
            <a:endParaRPr lang="en-US" sz="200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32A25D6C-DF75-E25E-97CB-0732ECB98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033" y="1081406"/>
            <a:ext cx="3249119" cy="12620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97B35493-7B50-0C79-EE0A-5EE712C62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158" y="2520534"/>
            <a:ext cx="4219571" cy="30860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8747-737A-B4EC-E68B-DEAB58BF6F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7846" y="572725"/>
            <a:ext cx="3876671" cy="800374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Quizlet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A025-CD29-1EED-C8DA-744B9838D2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47846" y="972912"/>
            <a:ext cx="5082335" cy="491269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r-HR" sz="1800"/>
          </a:p>
          <a:p>
            <a:pPr lvl="0"/>
            <a:r>
              <a:rPr lang="hr-HR" sz="1800" b="1"/>
              <a:t>3) Create your game:</a:t>
            </a:r>
          </a:p>
          <a:p>
            <a:pPr lvl="0">
              <a:buFont typeface="Wingdings" pitchFamily="2"/>
              <a:buChar char="Ø"/>
            </a:pPr>
            <a:r>
              <a:rPr lang="hr-HR" sz="1800"/>
              <a:t>write down your words (* It’s important to choose language-English)</a:t>
            </a:r>
          </a:p>
          <a:p>
            <a:pPr lvl="0">
              <a:buFont typeface="Wingdings" pitchFamily="2"/>
              <a:buChar char="Ø"/>
            </a:pPr>
            <a:r>
              <a:rPr lang="hr-HR" sz="1800"/>
              <a:t>their definitions (use ORC Vocabulary/Dictionary)</a:t>
            </a:r>
          </a:p>
          <a:p>
            <a:pPr lvl="0">
              <a:buFont typeface="Wingdings" pitchFamily="2"/>
              <a:buChar char="Ø"/>
            </a:pPr>
            <a:r>
              <a:rPr lang="hr-HR" sz="1800"/>
              <a:t>add an image (optional)</a:t>
            </a:r>
          </a:p>
          <a:p>
            <a:pPr lvl="0">
              <a:buFont typeface="Wingdings" pitchFamily="2"/>
              <a:buChar char="Ø"/>
            </a:pPr>
            <a:r>
              <a:rPr lang="hr-HR" sz="1800"/>
              <a:t> add as many words as you want by clicking +ADD CART</a:t>
            </a:r>
          </a:p>
          <a:p>
            <a:pPr lvl="0">
              <a:buFont typeface="Wingdings" pitchFamily="2"/>
              <a:buChar char="Ø"/>
            </a:pPr>
            <a:r>
              <a:rPr lang="hr-HR" sz="1800"/>
              <a:t>Click CREATE to make the game</a:t>
            </a:r>
          </a:p>
          <a:p>
            <a:pPr marL="0" lvl="0" indent="0">
              <a:buNone/>
            </a:pPr>
            <a:r>
              <a:rPr lang="hr-HR" sz="1800"/>
              <a:t>4) After you have created your word list, choose a type of game you want to play (Flashcards, Learn, Write, Spell, Test, Match or Gravity)</a:t>
            </a:r>
          </a:p>
          <a:p>
            <a:pPr lvl="0">
              <a:buFont typeface="Wingdings" pitchFamily="2"/>
              <a:buChar char="Ø"/>
            </a:pPr>
            <a:r>
              <a:rPr lang="hr-HR" sz="1800"/>
              <a:t>Try Match</a:t>
            </a:r>
          </a:p>
          <a:p>
            <a:pPr marL="0" lvl="0" indent="0">
              <a:buNone/>
            </a:pPr>
            <a:r>
              <a:rPr lang="hr-HR" sz="1800"/>
              <a:t>5) Share with your teammate and play games </a:t>
            </a:r>
          </a:p>
          <a:p>
            <a:pPr marL="0" lvl="0" indent="0">
              <a:buNone/>
            </a:pPr>
            <a:r>
              <a:rPr lang="hr-HR" sz="1800"/>
              <a:t>Explore a </a:t>
            </a:r>
            <a:r>
              <a:rPr lang="hr-HR" sz="1800">
                <a:hlinkClick r:id="rId3"/>
              </a:rPr>
              <a:t>video</a:t>
            </a:r>
            <a:r>
              <a:rPr lang="hr-HR" sz="1800"/>
              <a:t> on how to use Quizlet.</a:t>
            </a:r>
          </a:p>
          <a:p>
            <a:pPr marL="0" lvl="0" indent="0">
              <a:buNone/>
            </a:pPr>
            <a:endParaRPr lang="hr-HR" sz="1800"/>
          </a:p>
          <a:p>
            <a:pPr lvl="0"/>
            <a:endParaRPr lang="hr-HR" sz="1800"/>
          </a:p>
          <a:p>
            <a:pPr lvl="0"/>
            <a:endParaRPr lang="hr-HR" sz="1800"/>
          </a:p>
          <a:p>
            <a:pPr lvl="0"/>
            <a:endParaRPr lang="hr-HR" sz="1800"/>
          </a:p>
          <a:p>
            <a:pPr lvl="0"/>
            <a:endParaRPr lang="hr-HR" sz="1800"/>
          </a:p>
          <a:p>
            <a:pPr marL="0" lvl="0" indent="0">
              <a:buNone/>
            </a:pPr>
            <a:endParaRPr lang="hr-HR" sz="1800"/>
          </a:p>
          <a:p>
            <a:pPr lvl="0"/>
            <a:endParaRPr lang="hr-HR" sz="1800"/>
          </a:p>
          <a:p>
            <a:pPr lvl="0"/>
            <a:endParaRPr lang="hr-HR" sz="1800"/>
          </a:p>
          <a:p>
            <a:pPr lvl="0"/>
            <a:endParaRPr lang="en-US" sz="180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AC915425-3EF9-AD15-D2EE-CC9261F6F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191" y="428350"/>
            <a:ext cx="4048094" cy="34861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4BD97C43-7BE6-4D69-DFC2-4CF1318DB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642" y="1373108"/>
            <a:ext cx="4117616" cy="34861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0925C2C1-805A-50E1-C465-C8DE36E07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651" y="2537642"/>
            <a:ext cx="4117616" cy="27537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0BA2F14E-9549-ABD4-DAC3-D469A07B6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9651" y="2537642"/>
            <a:ext cx="4041876" cy="34861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0BED-C7F7-4986-3921-C2A1632CB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6344" y="533451"/>
            <a:ext cx="5615869" cy="1268364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 Paper Word Game:</a:t>
            </a:r>
            <a:br>
              <a:rPr lang="hr-HR" sz="3200">
                <a:solidFill>
                  <a:srgbClr val="0070C0"/>
                </a:solidFill>
              </a:rPr>
            </a:br>
            <a:r>
              <a:rPr lang="hr-HR" sz="3200">
                <a:solidFill>
                  <a:srgbClr val="0070C0"/>
                </a:solidFill>
              </a:rPr>
              <a:t> Story Words Jigsaw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5B99E71-EAF9-747A-467C-EFEDCACC4C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56344" y="2109968"/>
            <a:ext cx="5493834" cy="3320250"/>
          </a:xfrm>
        </p:spPr>
        <p:txBody>
          <a:bodyPr/>
          <a:lstStyle/>
          <a:p>
            <a:pPr lvl="0"/>
            <a:r>
              <a:rPr lang="hr-HR" sz="2000"/>
              <a:t>Create your own </a:t>
            </a:r>
            <a:r>
              <a:rPr lang="hr-HR" sz="2000" b="1"/>
              <a:t>Story Words Jigsaw </a:t>
            </a:r>
            <a:r>
              <a:rPr lang="hr-HR" sz="2000"/>
              <a:t>with </a:t>
            </a:r>
            <a:r>
              <a:rPr lang="hr-HR" sz="2000" b="1"/>
              <a:t>words and definitions </a:t>
            </a:r>
            <a:r>
              <a:rPr lang="hr-HR" sz="2000"/>
              <a:t>from your Vocabulary List in ORC or any other words from the book that you find difficult or important.</a:t>
            </a:r>
          </a:p>
          <a:p>
            <a:pPr lvl="0"/>
            <a:r>
              <a:rPr lang="hr-HR" sz="2000"/>
              <a:t>You can </a:t>
            </a:r>
            <a:r>
              <a:rPr lang="hr-HR" sz="2000" b="1"/>
              <a:t>use ORC’s Dictionary </a:t>
            </a:r>
            <a:r>
              <a:rPr lang="hr-HR" sz="2000"/>
              <a:t>or </a:t>
            </a:r>
            <a:r>
              <a:rPr lang="hr-HR" sz="2000" b="1"/>
              <a:t>write your own definitions</a:t>
            </a:r>
            <a:r>
              <a:rPr lang="hr-HR" sz="2000"/>
              <a:t>. </a:t>
            </a:r>
          </a:p>
          <a:p>
            <a:pPr lvl="0"/>
            <a:r>
              <a:rPr lang="hr-HR" sz="2000" b="1"/>
              <a:t>Cut up </a:t>
            </a:r>
            <a:r>
              <a:rPr lang="hr-HR" sz="2000"/>
              <a:t>the jigsaw, </a:t>
            </a:r>
            <a:r>
              <a:rPr lang="hr-HR" sz="2000" b="1"/>
              <a:t>mix up </a:t>
            </a:r>
            <a:r>
              <a:rPr lang="hr-HR" sz="2000"/>
              <a:t>the pieces and give them to other teammates to </a:t>
            </a:r>
            <a:r>
              <a:rPr lang="hr-HR" sz="2000" b="1"/>
              <a:t>put back together.</a:t>
            </a:r>
          </a:p>
          <a:p>
            <a:pPr lvl="0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69834-D992-DFF4-04A0-82A4C4110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87" y="1493672"/>
            <a:ext cx="3831921" cy="38706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D0D6-920D-998C-DCF0-FF74A89D6C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8060" y="703338"/>
            <a:ext cx="5655591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Finish your reader at home. Anywhere, anytime.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D1907-4A64-7F13-8659-F9FFFF3B60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58678" y="2031741"/>
            <a:ext cx="4820570" cy="3666478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US" sz="2000"/>
              <a:t>Your </a:t>
            </a:r>
            <a:r>
              <a:rPr lang="hr-HR" sz="2000" b="1"/>
              <a:t>4</a:t>
            </a:r>
            <a:r>
              <a:rPr lang="en-US" sz="2000" b="1"/>
              <a:t> tasks </a:t>
            </a:r>
            <a:r>
              <a:rPr lang="hr-HR" sz="2000" b="1"/>
              <a:t>at home</a:t>
            </a:r>
            <a:r>
              <a:rPr lang="hr-HR" sz="2000"/>
              <a:t>:</a:t>
            </a:r>
            <a:endParaRPr lang="en-US" sz="2000">
              <a:solidFill>
                <a:srgbClr val="FF0000"/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endParaRPr lang="en-US" sz="2000">
              <a:solidFill>
                <a:srgbClr val="FF0000"/>
              </a:solidFill>
            </a:endParaRPr>
          </a:p>
          <a:p>
            <a:pPr marL="514350" lvl="0" indent="-514350" algn="just">
              <a:lnSpc>
                <a:spcPct val="70000"/>
              </a:lnSpc>
              <a:buAutoNum type="arabicParenR"/>
            </a:pPr>
            <a:r>
              <a:rPr lang="en-US" sz="2000" b="1"/>
              <a:t>Make notes </a:t>
            </a:r>
            <a:r>
              <a:rPr lang="hr-HR" sz="2000"/>
              <a:t>that will help you to complete the </a:t>
            </a:r>
            <a:r>
              <a:rPr lang="hr-HR" sz="2000" i="1"/>
              <a:t>Story Summary </a:t>
            </a:r>
            <a:r>
              <a:rPr lang="hr-HR" sz="2000"/>
              <a:t>sheet. You can write them down in the notebook or record and save them in ORC.</a:t>
            </a:r>
          </a:p>
          <a:p>
            <a:pPr marL="514350" lvl="0" indent="-514350" algn="just">
              <a:lnSpc>
                <a:spcPct val="70000"/>
              </a:lnSpc>
              <a:buAutoNum type="arabicParenR"/>
            </a:pPr>
            <a:r>
              <a:rPr lang="hr-HR" sz="2000" b="1"/>
              <a:t>Underline the most revealing/thrilling dialogues</a:t>
            </a:r>
          </a:p>
          <a:p>
            <a:pPr marL="514350" lvl="0" indent="-514350" algn="just">
              <a:lnSpc>
                <a:spcPct val="70000"/>
              </a:lnSpc>
              <a:buAutoNum type="arabicParenR" startAt="3"/>
            </a:pPr>
            <a:r>
              <a:rPr lang="en-US" sz="2000"/>
              <a:t>After you have read </a:t>
            </a:r>
            <a:r>
              <a:rPr lang="hr-HR" sz="2000"/>
              <a:t>the entire </a:t>
            </a:r>
            <a:r>
              <a:rPr lang="en-US" sz="2000"/>
              <a:t>e-book, </a:t>
            </a:r>
            <a:r>
              <a:rPr lang="hr-HR" sz="2000"/>
              <a:t>it is important</a:t>
            </a:r>
            <a:r>
              <a:rPr lang="hr-HR" sz="2000" b="1"/>
              <a:t> </a:t>
            </a:r>
            <a:r>
              <a:rPr lang="hr-HR" sz="2000"/>
              <a:t>to</a:t>
            </a:r>
            <a:r>
              <a:rPr lang="hr-HR" sz="2000" b="1"/>
              <a:t> </a:t>
            </a:r>
            <a:r>
              <a:rPr lang="en-US" sz="2000" b="1"/>
              <a:t>complete</a:t>
            </a:r>
            <a:r>
              <a:rPr lang="hr-HR" sz="2000" b="1"/>
              <a:t> the Story Summary worksheet</a:t>
            </a:r>
          </a:p>
          <a:p>
            <a:pPr marL="0" lvl="0" indent="0" algn="just">
              <a:lnSpc>
                <a:spcPct val="70000"/>
              </a:lnSpc>
              <a:buNone/>
            </a:pPr>
            <a:r>
              <a:rPr lang="hr-HR" sz="2000"/>
              <a:t>4) Last but not least- </a:t>
            </a:r>
            <a:r>
              <a:rPr lang="en-US" sz="2000" b="1"/>
              <a:t>ENJOY your reading</a:t>
            </a:r>
            <a:r>
              <a:rPr lang="en-US" sz="2000"/>
              <a:t>. </a:t>
            </a:r>
          </a:p>
          <a:p>
            <a:pPr marL="514350" lvl="0" indent="-514350">
              <a:lnSpc>
                <a:spcPct val="70000"/>
              </a:lnSpc>
              <a:buAutoNum type="arabicParenR"/>
            </a:pPr>
            <a:endParaRPr lang="hr-HR" sz="2200"/>
          </a:p>
          <a:p>
            <a:pPr marL="514350" lvl="0" indent="-514350">
              <a:lnSpc>
                <a:spcPct val="70000"/>
              </a:lnSpc>
              <a:buAutoNum type="arabicParenR"/>
            </a:pPr>
            <a:endParaRPr lang="hr-HR" sz="2200" b="1"/>
          </a:p>
          <a:p>
            <a:pPr marL="514350" lvl="0" indent="-514350">
              <a:lnSpc>
                <a:spcPct val="70000"/>
              </a:lnSpc>
              <a:buAutoNum type="arabicParenR"/>
            </a:pPr>
            <a:endParaRPr lang="en-US" sz="22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CDDB6-45A8-1245-DBE7-160C5E30A3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37559" y="668554"/>
            <a:ext cx="2999286" cy="1927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74C0F-3637-A14F-F03A-68C2AE35D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062" y="2028898"/>
            <a:ext cx="2794196" cy="36693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BCE1F6-D055-2266-38EE-F6F49868B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3749" y="2752014"/>
            <a:ext cx="3318247" cy="32693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90A6-9D8B-3040-B613-33EB179CB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0515" y="694559"/>
            <a:ext cx="5121179" cy="951762"/>
          </a:xfrm>
        </p:spPr>
        <p:txBody>
          <a:bodyPr/>
          <a:lstStyle/>
          <a:p>
            <a:pPr lvl="0"/>
            <a:r>
              <a:rPr lang="hr-HR" sz="2900">
                <a:solidFill>
                  <a:srgbClr val="0070C0"/>
                </a:solidFill>
              </a:rPr>
              <a:t>Workshop time in your Teams!</a:t>
            </a:r>
            <a:br>
              <a:rPr lang="hr-HR" sz="2900">
                <a:solidFill>
                  <a:srgbClr val="0070C0"/>
                </a:solidFill>
              </a:rPr>
            </a:br>
            <a:endParaRPr lang="en-US" sz="29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2385-39E1-E90C-DD24-B6DFE55AAB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09507" y="1333496"/>
            <a:ext cx="5939329" cy="5736131"/>
          </a:xfrm>
        </p:spPr>
        <p:txBody>
          <a:bodyPr/>
          <a:lstStyle/>
          <a:p>
            <a:pPr lvl="0"/>
            <a:r>
              <a:rPr lang="hr-HR" sz="1800" b="1"/>
              <a:t>In your Teams, Read and comment </a:t>
            </a:r>
            <a:r>
              <a:rPr lang="hr-HR" sz="1800"/>
              <a:t>the Story Summaries</a:t>
            </a:r>
          </a:p>
          <a:p>
            <a:pPr lvl="0">
              <a:buFont typeface="Wingdings" pitchFamily="2"/>
              <a:buChar char="Ø"/>
            </a:pPr>
            <a:r>
              <a:rPr lang="hr-HR" sz="1800"/>
              <a:t> </a:t>
            </a:r>
            <a:r>
              <a:rPr lang="hr-HR" sz="1800" b="1"/>
              <a:t>Read the most thrilling dialogues/scenes and explain why you chose them</a:t>
            </a:r>
          </a:p>
          <a:p>
            <a:pPr lvl="0">
              <a:buFont typeface="Wingdings" pitchFamily="2"/>
              <a:buChar char="Ø"/>
            </a:pPr>
            <a:r>
              <a:rPr lang="en-US" sz="1800"/>
              <a:t>Discuss in groups</a:t>
            </a:r>
            <a:r>
              <a:rPr lang="hr-HR" sz="1800"/>
              <a:t> </a:t>
            </a:r>
            <a:r>
              <a:rPr lang="hr-HR" sz="1800" b="1"/>
              <a:t>how to produce a short </a:t>
            </a:r>
            <a:r>
              <a:rPr lang="en-US" sz="1800" b="1"/>
              <a:t>play</a:t>
            </a:r>
            <a:r>
              <a:rPr lang="en-US" sz="1800"/>
              <a:t> and </a:t>
            </a:r>
            <a:r>
              <a:rPr lang="en-US" sz="1800" b="1"/>
              <a:t>write down a list of steps </a:t>
            </a:r>
            <a:r>
              <a:rPr lang="en-US" sz="1800"/>
              <a:t>that need to be taken</a:t>
            </a:r>
            <a:r>
              <a:rPr lang="hr-HR" sz="1800"/>
              <a:t>:</a:t>
            </a:r>
            <a:endParaRPr lang="en-US" sz="1800"/>
          </a:p>
          <a:p>
            <a:pPr marL="457200" lvl="0" indent="-457200">
              <a:buAutoNum type="arabicParenR"/>
            </a:pPr>
            <a:r>
              <a:rPr lang="hr-HR" sz="1800"/>
              <a:t>Choose the story/scene(s)</a:t>
            </a:r>
          </a:p>
          <a:p>
            <a:pPr marL="457200" lvl="0" indent="-457200">
              <a:buAutoNum type="arabicParenR"/>
            </a:pPr>
            <a:r>
              <a:rPr lang="hr-HR" sz="1800"/>
              <a:t>Determine the character(s)</a:t>
            </a:r>
          </a:p>
          <a:p>
            <a:pPr marL="457200" lvl="0" indent="-457200">
              <a:buAutoNum type="arabicParenR"/>
            </a:pPr>
            <a:r>
              <a:rPr lang="hr-HR" sz="1800"/>
              <a:t>Decide on the setting</a:t>
            </a:r>
          </a:p>
          <a:p>
            <a:pPr marL="457200" lvl="0" indent="-457200">
              <a:buAutoNum type="arabicParenR"/>
            </a:pPr>
            <a:r>
              <a:rPr lang="hr-HR" sz="1800"/>
              <a:t>Outline the idea</a:t>
            </a:r>
          </a:p>
          <a:p>
            <a:pPr marL="457200" lvl="0" indent="-457200">
              <a:buAutoNum type="arabicParenR"/>
            </a:pPr>
            <a:r>
              <a:rPr lang="hr-HR" sz="1800"/>
              <a:t>Write your acts</a:t>
            </a:r>
          </a:p>
          <a:p>
            <a:pPr marL="457200" lvl="0" indent="-457200">
              <a:buAutoNum type="arabicParenR"/>
            </a:pPr>
            <a:r>
              <a:rPr lang="hr-HR" sz="1800"/>
              <a:t>Decide on the props ( e.g., Monopoly money for e.book </a:t>
            </a:r>
            <a:r>
              <a:rPr lang="hr-HR" sz="1800" i="1"/>
              <a:t>One Thousand Dollars</a:t>
            </a:r>
            <a:r>
              <a:rPr lang="hr-HR" sz="1800"/>
              <a:t>, a skull mask and a plastic sword for</a:t>
            </a:r>
            <a:r>
              <a:rPr lang="hr-HR" sz="1800" i="1"/>
              <a:t> Hamlet</a:t>
            </a:r>
            <a:r>
              <a:rPr lang="hr-HR" sz="1800"/>
              <a:t>, a black jacket and cucmber sandwichses for </a:t>
            </a:r>
            <a:r>
              <a:rPr lang="hr-HR" sz="1800" i="1"/>
              <a:t>The Butler Did it</a:t>
            </a:r>
            <a:r>
              <a:rPr lang="hr-HR" sz="1800"/>
              <a:t>...)</a:t>
            </a:r>
            <a:endParaRPr lang="hr-HR" sz="1800" i="1"/>
          </a:p>
          <a:p>
            <a:pPr marL="0" lvl="0" indent="0">
              <a:buNone/>
            </a:pPr>
            <a:r>
              <a:rPr lang="hr-HR" sz="1800"/>
              <a:t>   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931D04-7485-20BB-932F-4EBF6B3AEE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47838" y="2119021"/>
            <a:ext cx="3929944" cy="261996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7279-7F42-5BC2-2F78-1E69212E3E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0403" y="682526"/>
            <a:ext cx="5121179" cy="951762"/>
          </a:xfrm>
        </p:spPr>
        <p:txBody>
          <a:bodyPr/>
          <a:lstStyle/>
          <a:p>
            <a:pPr lvl="0"/>
            <a:r>
              <a:rPr lang="hr-HR" sz="2900">
                <a:solidFill>
                  <a:srgbClr val="0070C0"/>
                </a:solidFill>
              </a:rPr>
              <a:t>Workshop time in your Teams!</a:t>
            </a:r>
            <a:br>
              <a:rPr lang="hr-HR" sz="2900">
                <a:solidFill>
                  <a:srgbClr val="0070C0"/>
                </a:solidFill>
              </a:rPr>
            </a:br>
            <a:endParaRPr lang="en-US" sz="29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0A88-4F00-476E-A3E4-EB2BEA0B2D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80403" y="1833307"/>
            <a:ext cx="6187488" cy="4190996"/>
          </a:xfrm>
        </p:spPr>
        <p:txBody>
          <a:bodyPr/>
          <a:lstStyle/>
          <a:p>
            <a:pPr lvl="0">
              <a:buFont typeface="Wingdings" pitchFamily="2"/>
              <a:buChar char="Ø"/>
            </a:pPr>
            <a:r>
              <a:rPr lang="hr-HR" sz="2000" b="1" dirty="0"/>
              <a:t>Examine </a:t>
            </a:r>
            <a:r>
              <a:rPr lang="hr-HR" sz="2000" dirty="0"/>
              <a:t>worksheets </a:t>
            </a:r>
            <a:r>
              <a:rPr lang="hr-HR" sz="2000" i="1" dirty="0"/>
              <a:t>(How to write a play? and/or Play Writing Template)</a:t>
            </a:r>
            <a:r>
              <a:rPr lang="hr-HR" sz="2000" b="1" i="1" dirty="0"/>
              <a:t> </a:t>
            </a:r>
            <a:r>
              <a:rPr lang="hr-HR" sz="2000" b="1" dirty="0"/>
              <a:t>and the example script </a:t>
            </a:r>
            <a:r>
              <a:rPr lang="hr-HR" sz="2000" dirty="0"/>
              <a:t>based on a scene from </a:t>
            </a:r>
            <a:r>
              <a:rPr lang="hr-HR" sz="2000" i="1" dirty="0"/>
              <a:t>Sherlock Holmes: The Norwood Mystery</a:t>
            </a:r>
          </a:p>
          <a:p>
            <a:pPr lvl="0">
              <a:buFont typeface="Wingdings" pitchFamily="2"/>
              <a:buChar char="Ø"/>
            </a:pPr>
            <a:r>
              <a:rPr lang="hr-HR" sz="2000" b="1" dirty="0"/>
              <a:t>Do you find the worksheet useful </a:t>
            </a:r>
            <a:r>
              <a:rPr lang="hr-HR" sz="2000" dirty="0"/>
              <a:t>in making a play? Would you like to add anything to it from your previous notes? </a:t>
            </a:r>
          </a:p>
          <a:p>
            <a:pPr lvl="0">
              <a:buFont typeface="Wingdings" pitchFamily="2"/>
              <a:buChar char="Ø"/>
            </a:pPr>
            <a:r>
              <a:rPr lang="hr-HR" sz="2000" b="1" dirty="0"/>
              <a:t>How do you like the example script?</a:t>
            </a:r>
            <a:r>
              <a:rPr lang="hr-HR" sz="2000" dirty="0"/>
              <a:t> Would you change anything? </a:t>
            </a:r>
          </a:p>
          <a:p>
            <a:pPr lvl="0">
              <a:buFont typeface="Wingdings" pitchFamily="2"/>
              <a:buChar char="Ø"/>
            </a:pPr>
            <a:r>
              <a:rPr lang="hr-HR" sz="2000" dirty="0"/>
              <a:t>Are you ready to produce your own play? </a:t>
            </a:r>
            <a:r>
              <a:rPr lang="hr-HR" sz="2000" dirty="0">
                <a:sym typeface="Wingdings" panose="05000000000000000000" pitchFamily="2" charset="2"/>
              </a:rPr>
              <a:t></a:t>
            </a:r>
            <a:endParaRPr lang="hr-HR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FC9F9-793F-3602-9AB5-A3EEA8ED3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891" y="1833307"/>
            <a:ext cx="3219123" cy="3399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34AA47-6A7B-C692-3C4B-1DAF46E99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755" y="2234153"/>
            <a:ext cx="2728520" cy="3232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C201-B2A9-9F15-C3B4-E02FEFC1BF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8872" y="-982659"/>
            <a:ext cx="7489384" cy="1792288"/>
          </a:xfrm>
        </p:spPr>
        <p:txBody>
          <a:bodyPr>
            <a:normAutofit fontScale="90000"/>
          </a:bodyPr>
          <a:lstStyle/>
          <a:p>
            <a:pPr lvl="0"/>
            <a:br>
              <a:rPr lang="hr-HR" sz="3600" b="1">
                <a:solidFill>
                  <a:srgbClr val="4472C4"/>
                </a:solidFill>
              </a:rPr>
            </a:br>
            <a:br>
              <a:rPr lang="hr-HR" sz="3600" b="1">
                <a:solidFill>
                  <a:srgbClr val="4472C4"/>
                </a:solidFill>
              </a:rPr>
            </a:br>
            <a:br>
              <a:rPr lang="hr-HR" sz="3600" b="1">
                <a:solidFill>
                  <a:srgbClr val="4472C4"/>
                </a:solidFill>
              </a:rPr>
            </a:br>
            <a:br>
              <a:rPr lang="hr-HR" sz="3600" b="1">
                <a:solidFill>
                  <a:srgbClr val="4472C4"/>
                </a:solidFill>
              </a:rPr>
            </a:br>
            <a:br>
              <a:rPr lang="hr-HR" sz="3600" b="1">
                <a:solidFill>
                  <a:srgbClr val="4472C4"/>
                </a:solidFill>
              </a:rPr>
            </a:br>
            <a:r>
              <a:rPr lang="hr-HR" sz="2900" b="1">
                <a:solidFill>
                  <a:srgbClr val="4472C4"/>
                </a:solidFill>
              </a:rPr>
              <a:t>WORKSHOP: All the world’s a stage</a:t>
            </a:r>
            <a:br>
              <a:rPr lang="en-US" sz="3600" b="1" i="1">
                <a:solidFill>
                  <a:srgbClr val="4472C4"/>
                </a:solidFill>
              </a:rPr>
            </a:br>
            <a:endParaRPr lang="en-US" sz="360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042D1DE0-80FF-A7FE-4C8A-3B43FB28C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94188" y="1670846"/>
            <a:ext cx="3061941" cy="3814757"/>
          </a:xfr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3FFAB91-7359-241B-F1C8-A0E4B0A4951C}"/>
              </a:ext>
            </a:extLst>
          </p:cNvPr>
          <p:cNvSpPr txBox="1"/>
          <p:nvPr/>
        </p:nvSpPr>
        <p:spPr>
          <a:xfrm>
            <a:off x="5727390" y="1993172"/>
            <a:ext cx="4385572" cy="31700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Read the quotation.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If there’s any unknown words, look it up 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/>
              </a:rPr>
              <a:t>here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does it mean?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Who wrote it?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do you know about William Shakespeare?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If you want, click 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6"/>
              </a:rPr>
              <a:t>here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and find more information about one of the most famous English writer of all times. </a:t>
            </a:r>
            <a:r>
              <a:rPr lang="hr-HR" sz="2000" b="0" i="0" u="none" strike="noStrike" kern="1200" cap="none" spc="0" baseline="0">
                <a:solidFill>
                  <a:srgbClr val="000000"/>
                </a:solidFill>
                <a:uFillTx/>
              </a:rPr>
              <a:t></a:t>
            </a:r>
            <a:endParaRPr lang="hr-H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3B1D-97B7-8972-2B36-41C1BC486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4099" y="713131"/>
            <a:ext cx="5438275" cy="1109715"/>
          </a:xfrm>
        </p:spPr>
        <p:txBody>
          <a:bodyPr/>
          <a:lstStyle/>
          <a:p>
            <a:pPr lvl="0"/>
            <a:r>
              <a:rPr lang="hr-HR" sz="3200" dirty="0">
                <a:solidFill>
                  <a:srgbClr val="0070C0"/>
                </a:solidFill>
              </a:rPr>
              <a:t>Workshop time!</a:t>
            </a:r>
            <a:br>
              <a:rPr lang="hr-HR" sz="3200" dirty="0">
                <a:solidFill>
                  <a:srgbClr val="0070C0"/>
                </a:solidFill>
              </a:rPr>
            </a:br>
            <a:r>
              <a:rPr lang="hr-HR" sz="3200" dirty="0">
                <a:solidFill>
                  <a:srgbClr val="0070C0"/>
                </a:solidFill>
              </a:rPr>
              <a:t>The classroom’s the stage </a:t>
            </a:r>
            <a:r>
              <a:rPr lang="hr-HR" sz="32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1202D37D-A553-1918-8000-12FF5FD553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19460" y="2317043"/>
            <a:ext cx="5156201" cy="2972174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2000"/>
              <a:t> </a:t>
            </a:r>
            <a:r>
              <a:rPr lang="hr-HR" sz="2000" b="1"/>
              <a:t>Choose the scene(s) </a:t>
            </a:r>
            <a:r>
              <a:rPr lang="hr-HR" sz="2000"/>
              <a:t>that your group will be interpreting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2000" b="1"/>
              <a:t>Organize the play making </a:t>
            </a:r>
            <a:r>
              <a:rPr lang="hr-HR" sz="2000"/>
              <a:t>(use your written steps + worksheets)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2000" b="1"/>
              <a:t>Rehearse your scene(s</a:t>
            </a:r>
            <a:r>
              <a:rPr lang="hr-HR" sz="2000"/>
              <a:t>) as many time as necessary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2000" b="1"/>
              <a:t>Act out the scene(s) </a:t>
            </a:r>
            <a:r>
              <a:rPr lang="hr-HR" sz="2000"/>
              <a:t>in front of other groups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2000" b="1"/>
              <a:t>Record it and share it </a:t>
            </a:r>
            <a:r>
              <a:rPr lang="hr-HR" sz="2000"/>
              <a:t>with other teams</a:t>
            </a:r>
          </a:p>
          <a:p>
            <a:pPr lvl="0">
              <a:lnSpc>
                <a:spcPct val="80000"/>
              </a:lnSpc>
              <a:buFont typeface="Wingdings" pitchFamily="2"/>
              <a:buChar char="Ø"/>
            </a:pPr>
            <a:r>
              <a:rPr lang="hr-HR" sz="2000"/>
              <a:t> </a:t>
            </a:r>
            <a:r>
              <a:rPr lang="hr-HR" sz="2000" b="1"/>
              <a:t>Comment</a:t>
            </a:r>
            <a:r>
              <a:rPr lang="hr-HR" sz="2000"/>
              <a:t> on other groups’ plays</a:t>
            </a:r>
          </a:p>
          <a:p>
            <a:pPr lvl="0">
              <a:lnSpc>
                <a:spcPct val="80000"/>
              </a:lnSpc>
            </a:pPr>
            <a:endParaRPr lang="en-US" sz="2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03DD894-FE59-4708-2BA6-805234B1A3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02061" y="713131"/>
            <a:ext cx="2862190" cy="19096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6C35081-E621-5431-9B8D-99115CD99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120" y="3146276"/>
            <a:ext cx="4905545" cy="25780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CBD4-C0E3-383F-33E4-31C76030B7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3829" y="244812"/>
            <a:ext cx="3888421" cy="1682752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Workshop time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C757C-605A-0F34-9215-7112B01FD2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83829" y="1627769"/>
            <a:ext cx="5282561" cy="4595500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hr-HR" sz="2000" b="1"/>
              <a:t>As a group comment the following questions</a:t>
            </a:r>
            <a:r>
              <a:rPr lang="hr-HR" sz="2000"/>
              <a:t>:</a:t>
            </a:r>
          </a:p>
          <a:p>
            <a:pPr marL="514350" lvl="0" indent="-514350">
              <a:lnSpc>
                <a:spcPct val="70000"/>
              </a:lnSpc>
              <a:buAutoNum type="arabicParenR"/>
            </a:pPr>
            <a:r>
              <a:rPr lang="hr-HR" sz="2000"/>
              <a:t>How did you feel working on the play in your group?</a:t>
            </a:r>
          </a:p>
          <a:p>
            <a:pPr marL="514350" lvl="0" indent="-514350">
              <a:lnSpc>
                <a:spcPct val="70000"/>
              </a:lnSpc>
              <a:buAutoNum type="arabicParenR"/>
            </a:pPr>
            <a:r>
              <a:rPr lang="hr-HR" sz="2000"/>
              <a:t>Did you speak softly and politely in the team?</a:t>
            </a:r>
          </a:p>
          <a:p>
            <a:pPr marL="514350" lvl="0" indent="-514350">
              <a:lnSpc>
                <a:spcPct val="70000"/>
              </a:lnSpc>
              <a:buAutoNum type="arabicParenR"/>
            </a:pPr>
            <a:r>
              <a:rPr lang="hr-HR" sz="2000"/>
              <a:t>Did you listen to each other?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arenR"/>
            </a:pPr>
            <a:r>
              <a:rPr lang="hr-HR" sz="2000"/>
              <a:t>Did you take turns in speaking/giving ideas etc?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arenR"/>
            </a:pPr>
            <a:r>
              <a:rPr lang="hr-HR" sz="2000"/>
              <a:t>Were you encouraging and supportive?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arenR"/>
            </a:pPr>
            <a:r>
              <a:rPr lang="hr-HR" sz="2000"/>
              <a:t>What are the things that went great?</a:t>
            </a:r>
          </a:p>
          <a:p>
            <a:pPr marL="514350" lvl="0" indent="-514350">
              <a:lnSpc>
                <a:spcPct val="70000"/>
              </a:lnSpc>
              <a:buFont typeface="Calibri Light"/>
              <a:buAutoNum type="arabicParenR"/>
            </a:pPr>
            <a:r>
              <a:rPr lang="hr-HR" sz="2000"/>
              <a:t>What would you change for next time?(...)</a:t>
            </a:r>
          </a:p>
          <a:p>
            <a:pPr lvl="0">
              <a:lnSpc>
                <a:spcPct val="70000"/>
              </a:lnSpc>
            </a:pPr>
            <a:r>
              <a:rPr lang="hr-HR" sz="2000" b="1"/>
              <a:t>Comment your impressions with other  groups </a:t>
            </a:r>
            <a:r>
              <a:rPr lang="hr-HR" sz="2000"/>
              <a:t>to see what went great and what could  be changed for the next time. </a:t>
            </a:r>
          </a:p>
          <a:p>
            <a:pPr marL="514350" lvl="0" indent="-514350">
              <a:lnSpc>
                <a:spcPct val="70000"/>
              </a:lnSpc>
              <a:buAutoNum type="arabicParenR" startAt="2"/>
            </a:pP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382D0-CE5C-2E15-903E-206E15B0B0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77269" y="2081832"/>
            <a:ext cx="4045488" cy="26943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74709F4-C4FA-8CCD-7E31-292728A15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008" y="978389"/>
            <a:ext cx="5615988" cy="49012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4394-E446-A947-2339-2F7DD44D4B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9931" y="122986"/>
            <a:ext cx="8472482" cy="1320795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Introduction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E9FA7-B1F6-54A0-66DF-AED15AA709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19931" y="1322643"/>
            <a:ext cx="5342601" cy="3947190"/>
          </a:xfrm>
        </p:spPr>
        <p:txBody>
          <a:bodyPr>
            <a:noAutofit/>
          </a:bodyPr>
          <a:lstStyle/>
          <a:p>
            <a:pPr lvl="0"/>
            <a:r>
              <a:rPr lang="en-US" sz="1800"/>
              <a:t>In pairs or small groups </a:t>
            </a:r>
            <a:r>
              <a:rPr lang="en-US" sz="1800" b="1"/>
              <a:t>discuss the following questions</a:t>
            </a:r>
            <a:r>
              <a:rPr lang="en-US" sz="1800" i="1"/>
              <a:t>:</a:t>
            </a:r>
          </a:p>
          <a:p>
            <a:pPr lvl="0"/>
            <a:r>
              <a:rPr lang="en-US" sz="1800" i="1"/>
              <a:t>Have you ever watched a movie and read a book with the same title?</a:t>
            </a:r>
          </a:p>
          <a:p>
            <a:pPr lvl="0"/>
            <a:r>
              <a:rPr lang="en-US" sz="1800" i="1"/>
              <a:t>If yes, which one?</a:t>
            </a:r>
          </a:p>
          <a:p>
            <a:pPr lvl="0"/>
            <a:r>
              <a:rPr lang="en-US" sz="1800" i="1"/>
              <a:t>What did you like best, a book or a movie? </a:t>
            </a:r>
          </a:p>
          <a:p>
            <a:pPr lvl="0"/>
            <a:r>
              <a:rPr lang="en-US" sz="1800" i="1"/>
              <a:t>Why?</a:t>
            </a:r>
          </a:p>
          <a:p>
            <a:pPr lvl="0"/>
            <a:r>
              <a:rPr lang="en-US" sz="1800" b="1"/>
              <a:t>Complete the worksheet </a:t>
            </a:r>
            <a:r>
              <a:rPr lang="en-US" sz="1800" i="1"/>
              <a:t>The Movie versus the Book </a:t>
            </a:r>
            <a:r>
              <a:rPr lang="en-US" sz="1800"/>
              <a:t>individually and then </a:t>
            </a:r>
            <a:r>
              <a:rPr lang="en-US" sz="1800" b="1"/>
              <a:t>talk about it</a:t>
            </a:r>
            <a:r>
              <a:rPr lang="en-US" sz="1800"/>
              <a:t> in pairs or groups.</a:t>
            </a:r>
          </a:p>
          <a:p>
            <a:pPr lvl="0"/>
            <a:r>
              <a:rPr lang="en-US" sz="1800"/>
              <a:t>If you haven’t seen and read the same movie and book, think about possible differences and similarities. </a:t>
            </a:r>
            <a:endParaRPr lang="en-US" sz="1800" i="1"/>
          </a:p>
          <a:p>
            <a:pPr marL="0" lvl="0" indent="0">
              <a:buNone/>
            </a:pPr>
            <a:endParaRPr lang="hr-HR" sz="1800" i="1"/>
          </a:p>
          <a:p>
            <a:pPr marL="0" lvl="0" indent="0">
              <a:buNone/>
            </a:pPr>
            <a:endParaRPr lang="hr-HR" sz="1800" i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F8C3F21-2AF6-3B2D-652B-2C255E2E2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363" y="649708"/>
            <a:ext cx="3908136" cy="48807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9212-B367-68B8-AEAE-4F3F5740D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1965" y="73307"/>
            <a:ext cx="8472482" cy="1320795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Introduction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FBDCA-172A-E442-1E94-FA22B5E626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31965" y="1083298"/>
            <a:ext cx="9866476" cy="2012137"/>
          </a:xfrm>
        </p:spPr>
        <p:txBody>
          <a:bodyPr>
            <a:noAutofit/>
          </a:bodyPr>
          <a:lstStyle/>
          <a:p>
            <a:pPr lvl="0"/>
            <a:r>
              <a:rPr lang="en-US" sz="1800" b="1" dirty="0"/>
              <a:t>Watch the trailers and try to find the matching e-books in ORC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Hint! - The corresponding e-books are found in either Dominoes or Bookworms collection.</a:t>
            </a:r>
            <a:r>
              <a:rPr lang="hr-HR" sz="1800" dirty="0"/>
              <a:t> ;)</a:t>
            </a:r>
            <a:endParaRPr lang="en-US" sz="1800" dirty="0"/>
          </a:p>
          <a:p>
            <a:pPr lvl="0"/>
            <a:r>
              <a:rPr lang="en-US" sz="1800" i="1" dirty="0"/>
              <a:t>Do you know anything about these movies or books?</a:t>
            </a:r>
          </a:p>
          <a:p>
            <a:pPr lvl="0"/>
            <a:r>
              <a:rPr lang="en-US" sz="1800" i="1" dirty="0"/>
              <a:t>What genres do they belong to? Why?</a:t>
            </a:r>
          </a:p>
          <a:p>
            <a:pPr lvl="0"/>
            <a:r>
              <a:rPr lang="en-US" sz="1800" i="1" dirty="0"/>
              <a:t>What are they about? Can you describe the main characters?</a:t>
            </a:r>
          </a:p>
          <a:p>
            <a:pPr lvl="0"/>
            <a:r>
              <a:rPr lang="en-US" sz="1800" i="1" dirty="0"/>
              <a:t>Who wrote the books? Do you know anything about the author/the director? Is he/she famous?</a:t>
            </a:r>
          </a:p>
          <a:p>
            <a:pPr marL="0" lvl="0" indent="0">
              <a:buNone/>
            </a:pPr>
            <a:endParaRPr lang="hr-HR" sz="1800" i="1" dirty="0"/>
          </a:p>
          <a:p>
            <a:pPr marL="0" lvl="0" indent="0">
              <a:buNone/>
            </a:pPr>
            <a:endParaRPr lang="hr-HR" sz="1800" i="1" dirty="0"/>
          </a:p>
          <a:p>
            <a:pPr marL="0" lvl="0" indent="0">
              <a:buNone/>
            </a:pPr>
            <a:endParaRPr lang="hr-HR" sz="1800" i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BB50DF3-F9DF-4F4B-1397-D19FA9ADC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400" y="3808180"/>
            <a:ext cx="1428841" cy="22263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E346BA1-6863-CA0D-ECBE-CB1535546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1847" y="3808180"/>
            <a:ext cx="1468188" cy="22001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nline Media 7" title="Sherlock Holmes Trailer # 1">
            <a:hlinkClick r:id="" action="ppaction://media"/>
            <a:extLst>
              <a:ext uri="{FF2B5EF4-FFF2-40B4-BE49-F238E27FC236}">
                <a16:creationId xmlns:a16="http://schemas.microsoft.com/office/drawing/2014/main" id="{0F11A928-07CE-6BE3-7C51-304724C43D7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61965" y="3610466"/>
            <a:ext cx="3412451" cy="2423007"/>
          </a:xfrm>
          <a:prstGeom prst="rect">
            <a:avLst/>
          </a:prstGeom>
        </p:spPr>
      </p:pic>
      <p:pic>
        <p:nvPicPr>
          <p:cNvPr id="9" name="Online Media 8" title="Around the World In 80 Days 2004 Trailer HD | Jackie Chan | Steve Coogan">
            <a:hlinkClick r:id="" action="ppaction://media"/>
            <a:extLst>
              <a:ext uri="{FF2B5EF4-FFF2-40B4-BE49-F238E27FC236}">
                <a16:creationId xmlns:a16="http://schemas.microsoft.com/office/drawing/2014/main" id="{7CBAE0B2-66CD-02ED-652D-FDD934E75EF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665203" y="3585283"/>
            <a:ext cx="3412451" cy="242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263E-792F-65FF-F6BC-C19931D12CB6}"/>
              </a:ext>
            </a:extLst>
          </p:cNvPr>
          <p:cNvSpPr txBox="1"/>
          <p:nvPr/>
        </p:nvSpPr>
        <p:spPr>
          <a:xfrm>
            <a:off x="1731526" y="358005"/>
            <a:ext cx="2561947" cy="7631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b="0" i="0" u="none" strike="noStrike" kern="1200" cap="none" spc="0" baseline="0">
                <a:solidFill>
                  <a:srgbClr val="0070C0"/>
                </a:solidFill>
                <a:uFillTx/>
                <a:latin typeface="Calibri Light"/>
              </a:rPr>
              <a:t>Introduction</a:t>
            </a:r>
            <a:endParaRPr lang="en-US" sz="3200" b="0" i="0" u="none" strike="noStrike" kern="1200" cap="none" spc="0" baseline="0">
              <a:solidFill>
                <a:srgbClr val="0070C0"/>
              </a:solidFill>
              <a:uFillTx/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C49C-D9DE-13D7-FA92-2573AC0021E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31526" y="1121136"/>
            <a:ext cx="10387574" cy="2480566"/>
          </a:xfrm>
        </p:spPr>
        <p:txBody>
          <a:bodyPr>
            <a:noAutofit/>
          </a:bodyPr>
          <a:lstStyle/>
          <a:p>
            <a:pPr lvl="0"/>
            <a:r>
              <a:rPr lang="hr-HR" sz="1800" b="1"/>
              <a:t>Watch the trailers and try to find the matching e-book in ORC.</a:t>
            </a:r>
          </a:p>
          <a:p>
            <a:pPr lvl="0"/>
            <a:r>
              <a:rPr lang="hr-HR" sz="1800"/>
              <a:t>Hint! - The corresponding e-books are found in either Dominoes or Bookworms collection. </a:t>
            </a:r>
          </a:p>
          <a:p>
            <a:pPr lvl="0"/>
            <a:r>
              <a:rPr lang="hr-HR" sz="1800" i="1"/>
              <a:t>Do you know anything about these movies or books?</a:t>
            </a:r>
          </a:p>
          <a:p>
            <a:pPr lvl="0"/>
            <a:r>
              <a:rPr lang="hr-HR" sz="1800" i="1"/>
              <a:t>What genres do they belong to? Why?</a:t>
            </a:r>
          </a:p>
          <a:p>
            <a:pPr lvl="0"/>
            <a:r>
              <a:rPr lang="hr-HR" sz="1800" i="1"/>
              <a:t>What are they about? Can you describe the main characters?</a:t>
            </a:r>
          </a:p>
          <a:p>
            <a:pPr lvl="0"/>
            <a:r>
              <a:rPr lang="hr-HR" sz="1800" i="1"/>
              <a:t>Who wrote the books/directed the movies? Do you know anything about the author? Is he/she famous?</a:t>
            </a:r>
          </a:p>
          <a:p>
            <a:pPr marL="0" lvl="0" indent="0">
              <a:buNone/>
            </a:pPr>
            <a:endParaRPr lang="hr-HR" sz="1800" i="1"/>
          </a:p>
          <a:p>
            <a:pPr marL="0" lvl="0" indent="0">
              <a:buNone/>
            </a:pPr>
            <a:endParaRPr lang="hr-HR" sz="1800" i="1"/>
          </a:p>
          <a:p>
            <a:pPr marL="0" lvl="0" indent="0">
              <a:buNone/>
            </a:pPr>
            <a:endParaRPr lang="hr-HR" sz="1800" i="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862C10C-0039-EC85-9915-AD6AFB94E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435" y="4003486"/>
            <a:ext cx="1430027" cy="2047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2F5FFDE-5102-681E-70E0-B8E37C78D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0111" y="3972849"/>
            <a:ext cx="1430027" cy="2047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nline Media 7" title="Macbeth Official US Release Trailer (2015) - Michael Fassbender War Drama HD">
            <a:hlinkClick r:id="" action="ppaction://media"/>
            <a:extLst>
              <a:ext uri="{FF2B5EF4-FFF2-40B4-BE49-F238E27FC236}">
                <a16:creationId xmlns:a16="http://schemas.microsoft.com/office/drawing/2014/main" id="{DA8BBE47-6709-FE91-9C0A-CD3EFA3ACD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56" y="3674211"/>
            <a:ext cx="3552717" cy="2376553"/>
          </a:xfrm>
          <a:prstGeom prst="rect">
            <a:avLst/>
          </a:prstGeom>
        </p:spPr>
      </p:pic>
      <p:pic>
        <p:nvPicPr>
          <p:cNvPr id="9" name="Online Media 8" title="I, Frankenstein (2014) - Official Trailer">
            <a:hlinkClick r:id="" action="ppaction://media"/>
            <a:extLst>
              <a:ext uri="{FF2B5EF4-FFF2-40B4-BE49-F238E27FC236}">
                <a16:creationId xmlns:a16="http://schemas.microsoft.com/office/drawing/2014/main" id="{77F13F0A-1774-2758-4B04-65E9B25F927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6589336" y="3643574"/>
            <a:ext cx="3552717" cy="2376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D74F-C23E-7D72-583D-1F7AE67E65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6052" y="377153"/>
            <a:ext cx="9674278" cy="1325559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What can we discover by reading?</a:t>
            </a: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4079354-367B-856C-43C4-46786CE8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615" y="488033"/>
            <a:ext cx="930575" cy="819375"/>
          </a:xfrm>
          <a:prstGeom prst="rect">
            <a:avLst/>
          </a:prstGeom>
          <a:solidFill>
            <a:srgbClr val="0070C0"/>
          </a:solidFill>
          <a:ln cap="flat">
            <a:noFill/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0FA5FB-7004-686D-A6B8-31FF8840E4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21044" y="1702722"/>
            <a:ext cx="9674278" cy="4667253"/>
          </a:xfrm>
        </p:spPr>
        <p:txBody>
          <a:bodyPr/>
          <a:lstStyle/>
          <a:p>
            <a:pPr lvl="0"/>
            <a:r>
              <a:rPr lang="hr-HR" sz="2000"/>
              <a:t>Quickly</a:t>
            </a:r>
            <a:r>
              <a:rPr lang="hr-HR" sz="2000" b="1"/>
              <a:t> skim and scan </a:t>
            </a:r>
            <a:r>
              <a:rPr lang="hr-HR" sz="2000"/>
              <a:t>Dominoes and Bookworms Collection and</a:t>
            </a:r>
            <a:r>
              <a:rPr lang="hr-HR" sz="2000" b="1"/>
              <a:t> find at least five examples of e-books that belong to Mystery </a:t>
            </a:r>
            <a:r>
              <a:rPr lang="en-US" sz="2000" b="1"/>
              <a:t>&amp;</a:t>
            </a:r>
            <a:r>
              <a:rPr lang="hr-HR" sz="2000" b="1"/>
              <a:t> Horror genre:</a:t>
            </a:r>
          </a:p>
          <a:p>
            <a:pPr marL="0" lvl="0" indent="0">
              <a:buNone/>
            </a:pPr>
            <a:endParaRPr lang="hr-HR" sz="2400" b="1"/>
          </a:p>
          <a:p>
            <a:pPr lvl="0"/>
            <a:endParaRPr lang="hr-HR" sz="2400"/>
          </a:p>
          <a:p>
            <a:pPr lvl="0"/>
            <a:endParaRPr lang="hr-HR" sz="2400"/>
          </a:p>
          <a:p>
            <a:pPr lvl="0"/>
            <a:endParaRPr lang="hr-HR" sz="2400"/>
          </a:p>
          <a:p>
            <a:pPr marL="0" lvl="0" indent="0">
              <a:buNone/>
            </a:pPr>
            <a:endParaRPr lang="hr-HR" sz="2400"/>
          </a:p>
          <a:p>
            <a:pPr marL="0" lvl="0" indent="0">
              <a:buNone/>
            </a:pPr>
            <a:endParaRPr lang="hr-HR" sz="2400" b="1"/>
          </a:p>
          <a:p>
            <a:pPr lvl="0"/>
            <a:r>
              <a:rPr lang="hr-HR" sz="2000" b="1"/>
              <a:t>Compare</a:t>
            </a:r>
            <a:r>
              <a:rPr lang="hr-HR" sz="2000"/>
              <a:t> your answers with other classmates.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8803150-DC23-7599-EDD4-8B1FFB8EC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281" y="2678506"/>
            <a:ext cx="1409703" cy="2009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1A9AEAC-958C-5BB4-63A0-99464DED7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107" y="2678506"/>
            <a:ext cx="1457325" cy="21050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49A79C2-D75F-A61D-E309-FD886467A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128" y="2678506"/>
            <a:ext cx="1409703" cy="21050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1D09C94-B3E4-1B3A-BFB9-9E7817490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2401" y="2649931"/>
            <a:ext cx="1333496" cy="21335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C8BFACE4-D68C-73EA-813A-8940732592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3488" y="2678506"/>
            <a:ext cx="1390646" cy="21050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16F0-AFA9-6F61-72FE-9F54D8115C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4944" y="329028"/>
            <a:ext cx="10515600" cy="1325559"/>
          </a:xfrm>
        </p:spPr>
        <p:txBody>
          <a:bodyPr/>
          <a:lstStyle/>
          <a:p>
            <a:pPr lvl="0"/>
            <a:r>
              <a:rPr lang="hr-HR" sz="3200" dirty="0">
                <a:solidFill>
                  <a:srgbClr val="0070C0"/>
                </a:solidFill>
              </a:rPr>
              <a:t>Read your way to better English! </a:t>
            </a:r>
            <a:r>
              <a:rPr lang="hr-HR" sz="32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5491-3FB1-BF93-AB5D-FF396C4A4B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91652" y="1781150"/>
            <a:ext cx="4843503" cy="3998762"/>
          </a:xfrm>
        </p:spPr>
        <p:txBody>
          <a:bodyPr/>
          <a:lstStyle/>
          <a:p>
            <a:pPr lvl="0"/>
            <a:r>
              <a:rPr lang="hr-HR" sz="1900" b="1"/>
              <a:t>Form groups of 5-6 students </a:t>
            </a:r>
            <a:r>
              <a:rPr lang="hr-HR" sz="1900"/>
              <a:t>and sit in a circle.</a:t>
            </a:r>
          </a:p>
          <a:p>
            <a:pPr lvl="0"/>
            <a:r>
              <a:rPr lang="hr-HR" sz="1900" b="1"/>
              <a:t>Choose 3 horror or mystery books </a:t>
            </a:r>
            <a:r>
              <a:rPr lang="hr-HR" sz="1900"/>
              <a:t>that you would like to read and, on a piece of paper, </a:t>
            </a:r>
            <a:r>
              <a:rPr lang="hr-HR" sz="1900" b="1"/>
              <a:t>write down the titles</a:t>
            </a:r>
            <a:r>
              <a:rPr lang="hr-HR" sz="1900"/>
              <a:t>.</a:t>
            </a:r>
          </a:p>
          <a:p>
            <a:pPr lvl="0"/>
            <a:r>
              <a:rPr lang="hr-HR" sz="1900"/>
              <a:t>Collect the pieces of papers, read it out loud to find out </a:t>
            </a:r>
            <a:r>
              <a:rPr lang="hr-HR" sz="1900" b="1"/>
              <a:t>which title is the most common</a:t>
            </a:r>
            <a:r>
              <a:rPr lang="hr-HR" sz="1900"/>
              <a:t>.</a:t>
            </a:r>
          </a:p>
          <a:p>
            <a:pPr lvl="0"/>
            <a:r>
              <a:rPr lang="hr-HR" sz="1900"/>
              <a:t>Instead of writing on a piece of paper, you can write down words </a:t>
            </a:r>
            <a:r>
              <a:rPr lang="hr-HR" sz="1900">
                <a:hlinkClick r:id="rId4"/>
              </a:rPr>
              <a:t>here</a:t>
            </a:r>
            <a:r>
              <a:rPr lang="hr-HR" sz="1900"/>
              <a:t> and </a:t>
            </a:r>
            <a:r>
              <a:rPr lang="hr-HR" sz="1900" b="1"/>
              <a:t>discover the most frequent one</a:t>
            </a:r>
            <a:r>
              <a:rPr lang="hr-HR" sz="1900"/>
              <a:t>.</a:t>
            </a:r>
          </a:p>
          <a:p>
            <a:pPr lvl="0"/>
            <a:r>
              <a:rPr lang="hr-HR" sz="1900" b="1"/>
              <a:t>The name of which book appears most frequently? That’s the one your group will be reading. </a:t>
            </a:r>
            <a:r>
              <a:rPr lang="hr-HR" sz="1900"/>
              <a:t></a:t>
            </a:r>
          </a:p>
          <a:p>
            <a:pPr marL="0" lvl="0" indent="0">
              <a:buNone/>
            </a:pPr>
            <a:endParaRPr lang="hr-HR" sz="1900"/>
          </a:p>
          <a:p>
            <a:pPr marL="0" lvl="0" indent="0">
              <a:buNone/>
            </a:pPr>
            <a:endParaRPr lang="hr-HR" sz="1900"/>
          </a:p>
          <a:p>
            <a:pPr lvl="0"/>
            <a:endParaRPr lang="hr-HR" sz="19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BD8F2C0-726E-B892-7A91-85005F0DF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323" y="2227963"/>
            <a:ext cx="4737277" cy="31051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268A5EC-8F4A-7F73-A517-CD2E0D6C3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240" y="3546573"/>
            <a:ext cx="3438528" cy="23599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3E7E-5AA8-9E48-5871-6D189DCB3B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8694" y="288758"/>
            <a:ext cx="4680027" cy="1189506"/>
          </a:xfrm>
        </p:spPr>
        <p:txBody>
          <a:bodyPr/>
          <a:lstStyle/>
          <a:p>
            <a:pPr lvl="0"/>
            <a:r>
              <a:rPr lang="hr-HR" sz="3200">
                <a:solidFill>
                  <a:srgbClr val="0070C0"/>
                </a:solidFill>
              </a:rPr>
              <a:t>Pre-reading activities: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B916C-040C-FB8F-5279-378B13A3B2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70883" y="1697857"/>
            <a:ext cx="5375355" cy="3462293"/>
          </a:xfrm>
        </p:spPr>
        <p:txBody>
          <a:bodyPr/>
          <a:lstStyle/>
          <a:p>
            <a:pPr marL="0" lvl="0" indent="0">
              <a:buNone/>
            </a:pPr>
            <a:r>
              <a:rPr lang="hr-HR"/>
              <a:t>     </a:t>
            </a:r>
          </a:p>
          <a:p>
            <a:pPr marL="0" lvl="0" indent="0" algn="just">
              <a:buNone/>
            </a:pPr>
            <a:r>
              <a:rPr lang="hr-HR" sz="2000"/>
              <a:t>         </a:t>
            </a:r>
            <a:r>
              <a:rPr lang="en-US" sz="2000"/>
              <a:t>In your teams,</a:t>
            </a:r>
            <a:r>
              <a:rPr lang="hr-HR" sz="2000"/>
              <a:t> </a:t>
            </a:r>
            <a:r>
              <a:rPr lang="en-US" sz="2000" b="1"/>
              <a:t>do </a:t>
            </a:r>
            <a:r>
              <a:rPr lang="hr-HR" sz="2000" b="1"/>
              <a:t>the „</a:t>
            </a:r>
            <a:r>
              <a:rPr lang="en-US" sz="2000" b="1"/>
              <a:t>before reading</a:t>
            </a:r>
            <a:r>
              <a:rPr lang="hr-HR" sz="2000" b="1"/>
              <a:t>”</a:t>
            </a:r>
            <a:r>
              <a:rPr lang="en-US" sz="2000" b="1"/>
              <a:t> </a:t>
            </a:r>
            <a:endParaRPr lang="hr-HR" sz="2000" b="1"/>
          </a:p>
          <a:p>
            <a:pPr marL="0" lvl="0" indent="0" algn="just">
              <a:buNone/>
            </a:pPr>
            <a:r>
              <a:rPr lang="en-US" sz="2000" b="1"/>
              <a:t>activities</a:t>
            </a:r>
            <a:r>
              <a:rPr lang="en-US" sz="2000"/>
              <a:t> (p.6). Check and comment your </a:t>
            </a:r>
            <a:endParaRPr lang="hr-HR" sz="2000"/>
          </a:p>
          <a:p>
            <a:pPr marL="0" lvl="0" indent="0" algn="just">
              <a:buNone/>
            </a:pPr>
            <a:r>
              <a:rPr lang="en-US" sz="2000"/>
              <a:t>answers.</a:t>
            </a:r>
            <a:endParaRPr lang="hr-HR" sz="2000"/>
          </a:p>
          <a:p>
            <a:pPr marL="0" lvl="0" indent="0" algn="just">
              <a:buNone/>
            </a:pPr>
            <a:r>
              <a:rPr lang="hr-HR" sz="2000"/>
              <a:t>         </a:t>
            </a:r>
            <a:r>
              <a:rPr lang="en-US" sz="2000" b="1"/>
              <a:t>Read the titles </a:t>
            </a:r>
            <a:r>
              <a:rPr lang="en-US" sz="2000"/>
              <a:t>of all chapters and </a:t>
            </a:r>
            <a:endParaRPr lang="hr-HR" sz="2000"/>
          </a:p>
          <a:p>
            <a:pPr marL="0" lvl="0" indent="0" algn="just">
              <a:buNone/>
            </a:pPr>
            <a:r>
              <a:rPr lang="en-US" sz="2000" b="1"/>
              <a:t>predict </a:t>
            </a:r>
            <a:r>
              <a:rPr lang="en-US" sz="2000"/>
              <a:t>in your team what is going to happen </a:t>
            </a:r>
            <a:endParaRPr lang="hr-HR" sz="2000"/>
          </a:p>
          <a:p>
            <a:pPr marL="0" lvl="0" indent="0" algn="just">
              <a:buNone/>
            </a:pPr>
            <a:r>
              <a:rPr lang="en-US" sz="2000"/>
              <a:t>in each </a:t>
            </a:r>
            <a:r>
              <a:rPr lang="hr-HR" sz="2000"/>
              <a:t>one</a:t>
            </a:r>
            <a:r>
              <a:rPr lang="en-US" sz="2000"/>
              <a:t>. </a:t>
            </a:r>
            <a:endParaRPr lang="hr-HR" sz="2000"/>
          </a:p>
          <a:p>
            <a:pPr marL="0" lvl="0" indent="0" algn="just">
              <a:buNone/>
            </a:pPr>
            <a:r>
              <a:rPr lang="hr-HR" sz="2000"/>
              <a:t>        </a:t>
            </a:r>
            <a:r>
              <a:rPr lang="hr-HR" sz="2000" b="1"/>
              <a:t>R</a:t>
            </a:r>
            <a:r>
              <a:rPr lang="en-US" sz="2000" b="1"/>
              <a:t>ecord</a:t>
            </a:r>
            <a:r>
              <a:rPr lang="hr-HR" sz="2000" b="1"/>
              <a:t> </a:t>
            </a:r>
            <a:r>
              <a:rPr lang="hr-HR" sz="2000"/>
              <a:t>your team’s predictions.</a:t>
            </a:r>
          </a:p>
          <a:p>
            <a:pPr lvl="0"/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BF6EA58-A6B3-0506-D226-F039CCDA6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023" y="2186952"/>
            <a:ext cx="487192" cy="3582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4AFB4B6-C74D-D3EF-1523-31E2118BD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023" y="3342534"/>
            <a:ext cx="487192" cy="510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5788587-C1C9-5CA3-11D1-8F533551C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457" y="4546058"/>
            <a:ext cx="450332" cy="409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5C88D80-138C-9DDC-EB93-539E86D0E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652" y="632591"/>
            <a:ext cx="3652415" cy="40457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6DE9114-6BB5-D76E-907B-E493FAE0B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6668" y="1154265"/>
            <a:ext cx="3381304" cy="38417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BDF77A77-C3D8-ECF9-18D5-4138F4186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7254" y="2545168"/>
            <a:ext cx="4027858" cy="33512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B75A8E9-EAAF-B286-958D-92569882A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21" y="446666"/>
            <a:ext cx="3409953" cy="7334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7EB67F-7DC4-D2E3-704F-4EBED7AC26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200" y="466033"/>
            <a:ext cx="6529136" cy="1143000"/>
          </a:xfrm>
        </p:spPr>
        <p:txBody>
          <a:bodyPr>
            <a:normAutofit fontScale="90000"/>
          </a:bodyPr>
          <a:lstStyle/>
          <a:p>
            <a:pPr lvl="0"/>
            <a:r>
              <a:rPr lang="hr-HR" sz="2600">
                <a:solidFill>
                  <a:srgbClr val="0070C0"/>
                </a:solidFill>
              </a:rPr>
              <a:t>                                            </a:t>
            </a:r>
            <a:br>
              <a:rPr lang="hr-HR" sz="2600">
                <a:solidFill>
                  <a:srgbClr val="0070C0"/>
                </a:solidFill>
              </a:rPr>
            </a:br>
            <a:br>
              <a:rPr lang="hr-HR" sz="2600">
                <a:solidFill>
                  <a:srgbClr val="0070C0"/>
                </a:solidFill>
              </a:rPr>
            </a:br>
            <a:r>
              <a:rPr lang="hr-HR" sz="2600">
                <a:solidFill>
                  <a:srgbClr val="0070C0"/>
                </a:solidFill>
              </a:rPr>
              <a:t>                                               reading:</a:t>
            </a:r>
            <a:endParaRPr lang="en-US" sz="2600">
              <a:solidFill>
                <a:srgbClr val="0070C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F4045AD-A6A0-6AB2-D4D8-B5881ABCA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485" y="1812359"/>
            <a:ext cx="394947" cy="4095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E73D8A-C56E-E15D-3807-91CC4215E2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3439" y="1812359"/>
            <a:ext cx="3280355" cy="3588178"/>
          </a:xfrm>
        </p:spPr>
        <p:txBody>
          <a:bodyPr/>
          <a:lstStyle/>
          <a:p>
            <a:pPr marL="0" lvl="0" indent="0">
              <a:buNone/>
            </a:pPr>
            <a:r>
              <a:rPr lang="hr-HR" sz="2000" b="1"/>
              <a:t> </a:t>
            </a:r>
            <a:r>
              <a:rPr lang="en-US" sz="2000" b="1"/>
              <a:t>Read chapters</a:t>
            </a:r>
            <a:r>
              <a:rPr lang="hr-HR" sz="2000" b="1"/>
              <a:t> 1-3 </a:t>
            </a:r>
            <a:r>
              <a:rPr lang="en-US" sz="2000" b="1"/>
              <a:t>: </a:t>
            </a:r>
            <a:endParaRPr lang="hr-HR" sz="2000" b="1"/>
          </a:p>
          <a:p>
            <a:pPr lvl="0"/>
            <a:r>
              <a:rPr lang="hr-HR" sz="2000"/>
              <a:t>depending on your level, you can read one or more chapters</a:t>
            </a:r>
            <a:endParaRPr lang="en-US" sz="2000"/>
          </a:p>
          <a:p>
            <a:pPr marL="0" lvl="0" indent="0">
              <a:buNone/>
            </a:pPr>
            <a:r>
              <a:rPr lang="en-US" sz="2000"/>
              <a:t>You can </a:t>
            </a:r>
            <a:r>
              <a:rPr lang="en-US" sz="2000" b="1"/>
              <a:t>read and</a:t>
            </a:r>
            <a:r>
              <a:rPr lang="hr-HR" sz="2000" b="1"/>
              <a:t>/or</a:t>
            </a:r>
            <a:r>
              <a:rPr lang="en-US" sz="2000" b="1"/>
              <a:t> listen </a:t>
            </a:r>
          </a:p>
          <a:p>
            <a:pPr marL="0" lvl="0" indent="0">
              <a:buNone/>
            </a:pPr>
            <a:r>
              <a:rPr lang="en-US" sz="2000" b="1"/>
              <a:t>          </a:t>
            </a:r>
          </a:p>
          <a:p>
            <a:pPr marL="0" lvl="0" indent="0">
              <a:buNone/>
            </a:pPr>
            <a:r>
              <a:rPr lang="en-US" sz="2000" b="1"/>
              <a:t>Use earphones </a:t>
            </a:r>
            <a:r>
              <a:rPr lang="en-US" sz="2000"/>
              <a:t>if necessary</a:t>
            </a:r>
          </a:p>
          <a:p>
            <a:pPr marL="0" lvl="0" indent="0">
              <a:buNone/>
            </a:pPr>
            <a:r>
              <a:rPr lang="en-US" sz="2000"/>
              <a:t>         </a:t>
            </a:r>
          </a:p>
          <a:p>
            <a:pPr marL="0" lvl="0" indent="0">
              <a:buNone/>
            </a:pPr>
            <a:r>
              <a:rPr lang="en-US" sz="2000" b="1"/>
              <a:t>Determine pace and dialect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/>
          </a:p>
          <a:p>
            <a:pPr lvl="0">
              <a:lnSpc>
                <a:spcPct val="80000"/>
              </a:lnSpc>
            </a:pPr>
            <a:endParaRPr lang="hr-HR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916C116-DC00-F489-4840-709CC0342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891" y="3064126"/>
            <a:ext cx="493108" cy="5153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27A4386-3C46-8C03-1EEC-A550841D6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255" y="3843817"/>
            <a:ext cx="493108" cy="459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4F0F6C17-F4EA-7B62-114E-3BF1A0CF3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582" y="4760750"/>
            <a:ext cx="414534" cy="459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DE537037-CD84-2F26-C44D-444B25E8A7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810" y="1907447"/>
            <a:ext cx="3596307" cy="29700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65BBBAF-D65B-BF26-0E55-525C750E84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6813" y="2688610"/>
            <a:ext cx="5118591" cy="32295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Template%202022</Template>
  <TotalTime>285</TotalTime>
  <Words>1778</Words>
  <Application>Microsoft Office PowerPoint</Application>
  <PresentationFormat>Widescreen</PresentationFormat>
  <Paragraphs>226</Paragraphs>
  <Slides>22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     WORKSHOP: All the world’s a stage </vt:lpstr>
      <vt:lpstr>Introduction</vt:lpstr>
      <vt:lpstr>Introduction</vt:lpstr>
      <vt:lpstr>PowerPoint Presentation</vt:lpstr>
      <vt:lpstr>What can we discover by reading?</vt:lpstr>
      <vt:lpstr>Read your way to better English! </vt:lpstr>
      <vt:lpstr>Pre-reading activities:</vt:lpstr>
      <vt:lpstr>                                                                                             reading:</vt:lpstr>
      <vt:lpstr>While-reading activities:</vt:lpstr>
      <vt:lpstr>After-reading activities:</vt:lpstr>
      <vt:lpstr>Make your own games!</vt:lpstr>
      <vt:lpstr>Puzzlemaker</vt:lpstr>
      <vt:lpstr>Quizlet</vt:lpstr>
      <vt:lpstr>Quizlet</vt:lpstr>
      <vt:lpstr> Paper Word Game:  Story Words Jigsaw</vt:lpstr>
      <vt:lpstr>Finish your reader at home. Anywhere, anytime.</vt:lpstr>
      <vt:lpstr>Workshop time in your Teams! </vt:lpstr>
      <vt:lpstr>Workshop time in your Teams! </vt:lpstr>
      <vt:lpstr>Workshop time! The classroom’s the stage </vt:lpstr>
      <vt:lpstr>Workshop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CSJ student</dc:creator>
  <cp:lastModifiedBy>Mia Mandić</cp:lastModifiedBy>
  <cp:revision>3</cp:revision>
  <dcterms:created xsi:type="dcterms:W3CDTF">2022-09-23T08:41:09Z</dcterms:created>
  <dcterms:modified xsi:type="dcterms:W3CDTF">2022-10-07T10:39:58Z</dcterms:modified>
</cp:coreProperties>
</file>